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89" r:id="rId4"/>
    <p:sldId id="290" r:id="rId5"/>
    <p:sldId id="291" r:id="rId6"/>
    <p:sldId id="288" r:id="rId7"/>
    <p:sldId id="270" r:id="rId8"/>
    <p:sldId id="292" r:id="rId9"/>
    <p:sldId id="293" r:id="rId10"/>
    <p:sldId id="294" r:id="rId11"/>
    <p:sldId id="262" r:id="rId12"/>
    <p:sldId id="298" r:id="rId13"/>
    <p:sldId id="295" r:id="rId14"/>
    <p:sldId id="299" r:id="rId15"/>
    <p:sldId id="296" r:id="rId16"/>
    <p:sldId id="282" r:id="rId17"/>
    <p:sldId id="297" r:id="rId18"/>
    <p:sldId id="285" r:id="rId19"/>
    <p:sldId id="300" r:id="rId20"/>
    <p:sldId id="286" r:id="rId21"/>
    <p:sldId id="287" r:id="rId22"/>
    <p:sldId id="301" r:id="rId23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990" autoAdjust="0"/>
  </p:normalViewPr>
  <p:slideViewPr>
    <p:cSldViewPr snapToGrid="0">
      <p:cViewPr varScale="1">
        <p:scale>
          <a:sx n="95" d="100"/>
          <a:sy n="95" d="100"/>
        </p:scale>
        <p:origin x="119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[reservaties 2022.xlsx]Blad1!Draaitabel6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/>
              <a:t>Gereserveerde uren per maand </a:t>
            </a:r>
          </a:p>
        </c:rich>
      </c:tx>
      <c:layout>
        <c:manualLayout>
          <c:xMode val="edge"/>
          <c:yMode val="edge"/>
          <c:x val="7.9845038504717137E-4"/>
          <c:y val="2.2648525927994593E-5"/>
        </c:manualLayout>
      </c:layout>
      <c:overlay val="0"/>
      <c:spPr>
        <a:noFill/>
        <a:ln>
          <a:noFill/>
        </a:ln>
        <a:effectLst/>
      </c:spPr>
    </c:title>
    <c:autoTitleDeleted val="0"/>
    <c:pivotFmts>
      <c:pivotFmt>
        <c:idx val="0"/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1"/>
        <c:dLbl>
          <c:idx val="0"/>
          <c:delete val="1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</c:pivotFmt>
      <c:pivotFmt>
        <c:idx val="4"/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8.8462147489400025E-8"/>
              <c:y val="1.1139136855803889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b" anchorCtr="1">
              <a:no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  <c15:layout>
                <c:manualLayout>
                  <c:w val="5.9510255859069175E-2"/>
                  <c:h val="6.9568427901944008E-2"/>
                </c:manualLayout>
              </c15:layout>
            </c:ext>
          </c:extLst>
        </c:dLbl>
      </c:pivotFmt>
      <c:pivotFmt>
        <c:idx val="6"/>
      </c:pivotFmt>
      <c:pivotFmt>
        <c:idx val="7"/>
      </c:pivotFmt>
      <c:pivotFmt>
        <c:idx val="8"/>
      </c:pivotFmt>
      <c:pivotFmt>
        <c:idx val="9"/>
      </c:pivotFmt>
      <c:pivotFmt>
        <c:idx val="10"/>
      </c:pivotFmt>
      <c:pivotFmt>
        <c:idx val="11"/>
      </c:pivotFmt>
      <c:pivotFmt>
        <c:idx val="12"/>
      </c:pivotFmt>
      <c:pivotFmt>
        <c:idx val="13"/>
      </c:pivotFmt>
      <c:pivotFmt>
        <c:idx val="14"/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8.8462147489400025E-8"/>
              <c:y val="1.1139136855803889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b" anchorCtr="1">
              <a:no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  <c15:layout>
                <c:manualLayout>
                  <c:w val="5.9510255859069175E-2"/>
                  <c:h val="6.9568427901944008E-2"/>
                </c:manualLayout>
              </c15:layout>
            </c:ext>
          </c:extLst>
        </c:dLbl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dLbl>
          <c:idx val="0"/>
          <c:layout>
            <c:manualLayout>
              <c:x val="8.8462147489400025E-8"/>
              <c:y val="1.1139136855803889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b" anchorCtr="1">
              <a:noAutofit/>
            </a:bodyPr>
            <a:lstStyle/>
            <a:p>
              <a:pPr>
                <a:defRPr sz="900" b="0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>
              <c15:spPr xmlns:c15="http://schemas.microsoft.com/office/drawing/2012/chart">
                <a:prstGeom prst="rect">
                  <a:avLst/>
                </a:prstGeom>
              </c15:spPr>
              <c15:layout>
                <c:manualLayout>
                  <c:w val="5.9510255859069175E-2"/>
                  <c:h val="6.9568427901944008E-2"/>
                </c:manualLayout>
              </c15:layout>
            </c:ext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Blad1!$B$61</c:f>
              <c:strCache>
                <c:ptCount val="1"/>
                <c:pt idx="0">
                  <c:v>Totaal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0207-43ED-B913-E97D5A3F63C0}"/>
              </c:ext>
            </c:extLst>
          </c:dPt>
          <c:dLbls>
            <c:dLbl>
              <c:idx val="9"/>
              <c:layout>
                <c:manualLayout>
                  <c:x val="8.8462147489400025E-8"/>
                  <c:y val="1.113913685580388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b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nl-BE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5.9510255859069175E-2"/>
                      <c:h val="6.956842790194400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0207-43ED-B913-E97D5A3F63C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Blad1!$A$62:$A$74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Mrt</c:v>
                </c:pt>
                <c:pt idx="3">
                  <c:v>Apr</c:v>
                </c:pt>
                <c:pt idx="4">
                  <c:v>Mei 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Blad1!$B$62:$B$74</c:f>
              <c:numCache>
                <c:formatCode>0</c:formatCode>
                <c:ptCount val="12"/>
                <c:pt idx="0">
                  <c:v>303.5</c:v>
                </c:pt>
                <c:pt idx="1">
                  <c:v>303.5</c:v>
                </c:pt>
                <c:pt idx="2">
                  <c:v>294.5</c:v>
                </c:pt>
                <c:pt idx="3">
                  <c:v>174.5</c:v>
                </c:pt>
                <c:pt idx="4">
                  <c:v>255.5</c:v>
                </c:pt>
                <c:pt idx="5">
                  <c:v>194.5</c:v>
                </c:pt>
                <c:pt idx="6">
                  <c:v>160</c:v>
                </c:pt>
                <c:pt idx="7">
                  <c:v>237.5</c:v>
                </c:pt>
                <c:pt idx="8">
                  <c:v>264.25</c:v>
                </c:pt>
                <c:pt idx="9">
                  <c:v>322.5</c:v>
                </c:pt>
                <c:pt idx="10">
                  <c:v>293.5</c:v>
                </c:pt>
                <c:pt idx="11">
                  <c:v>262.75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07-43ED-B913-E97D5A3F63C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058069584"/>
        <c:axId val="1058043664"/>
      </c:barChart>
      <c:catAx>
        <c:axId val="10580695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Maand 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058043664"/>
        <c:crosses val="autoZero"/>
        <c:auto val="1"/>
        <c:lblAlgn val="ctr"/>
        <c:lblOffset val="100"/>
        <c:noMultiLvlLbl val="0"/>
      </c:catAx>
      <c:valAx>
        <c:axId val="1058043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Duur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058069584"/>
        <c:crosses val="autoZero"/>
        <c:crossBetween val="between"/>
      </c:valAx>
      <c:spPr>
        <a:noFill/>
        <a:ln>
          <a:solidFill>
            <a:schemeClr val="bg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nl-BE"/>
    </a:p>
  </c:txPr>
  <c:externalData r:id="rId2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767825896762904"/>
          <c:y val="0.19486111111111112"/>
          <c:w val="0.85232174103237091"/>
          <c:h val="0.72088764946048411"/>
        </c:manualLayout>
      </c:layout>
      <c:lineChart>
        <c:grouping val="standard"/>
        <c:varyColors val="0"/>
        <c:ser>
          <c:idx val="0"/>
          <c:order val="0"/>
          <c:tx>
            <c:v>Totaal gereserveerde uren 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l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Blad1!$B$1:$F$1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Blad1!$B$12:$F$12</c:f>
              <c:numCache>
                <c:formatCode>#,##0.0</c:formatCode>
                <c:ptCount val="5"/>
                <c:pt idx="0">
                  <c:v>2493.25</c:v>
                </c:pt>
                <c:pt idx="1">
                  <c:v>2760.5</c:v>
                </c:pt>
                <c:pt idx="2">
                  <c:v>1633</c:v>
                </c:pt>
                <c:pt idx="3">
                  <c:v>2273.75</c:v>
                </c:pt>
                <c:pt idx="4">
                  <c:v>3066.5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DE-45A8-A3F7-131A92CE9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60347232"/>
        <c:axId val="1160347712"/>
      </c:lineChart>
      <c:catAx>
        <c:axId val="116034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160347712"/>
        <c:crosses val="autoZero"/>
        <c:auto val="1"/>
        <c:lblAlgn val="ctr"/>
        <c:lblOffset val="100"/>
        <c:noMultiLvlLbl val="0"/>
      </c:catAx>
      <c:valAx>
        <c:axId val="116034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16034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2999582239720035"/>
          <c:y val="1.6864678419622327E-2"/>
          <c:w val="0.44662643603975738"/>
          <c:h val="0.165346491533691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BE"/>
              <a:t>AANTAL UREN VERHUUR TERREINEN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l-BE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Blad1!$A$2:$A$11</c:f>
              <c:strCache>
                <c:ptCount val="10"/>
                <c:pt idx="0">
                  <c:v>Sportzaal unit 1</c:v>
                </c:pt>
                <c:pt idx="1">
                  <c:v>Sportzaal unit 2</c:v>
                </c:pt>
                <c:pt idx="2">
                  <c:v>Sportzaal unit 3</c:v>
                </c:pt>
                <c:pt idx="3">
                  <c:v>Sportzaal unit 1 + 2</c:v>
                </c:pt>
                <c:pt idx="4">
                  <c:v>Sportzaal unit 1 + 3</c:v>
                </c:pt>
                <c:pt idx="5">
                  <c:v>Sportzaal unit 2 + 3</c:v>
                </c:pt>
                <c:pt idx="6">
                  <c:v>Sportzaal 1+2+3</c:v>
                </c:pt>
                <c:pt idx="7">
                  <c:v>Polyvalente zaal</c:v>
                </c:pt>
                <c:pt idx="8">
                  <c:v>Kleedkamer 1</c:v>
                </c:pt>
                <c:pt idx="9">
                  <c:v>Kleedkamer 2</c:v>
                </c:pt>
              </c:strCache>
            </c:strRef>
          </c:cat>
          <c:val>
            <c:numRef>
              <c:f>Blad1!$B$2:$B$11</c:f>
              <c:numCache>
                <c:formatCode>#,##0.0</c:formatCode>
                <c:ptCount val="10"/>
                <c:pt idx="0">
                  <c:v>787.25</c:v>
                </c:pt>
                <c:pt idx="1">
                  <c:v>35</c:v>
                </c:pt>
                <c:pt idx="2">
                  <c:v>16</c:v>
                </c:pt>
                <c:pt idx="3">
                  <c:v>111</c:v>
                </c:pt>
                <c:pt idx="4">
                  <c:v>19.5</c:v>
                </c:pt>
                <c:pt idx="5">
                  <c:v>70</c:v>
                </c:pt>
                <c:pt idx="6">
                  <c:v>739.5</c:v>
                </c:pt>
                <c:pt idx="7">
                  <c:v>715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9-42ED-B972-38DE467D4D4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Blad1!$A$2:$A$11</c:f>
              <c:strCache>
                <c:ptCount val="10"/>
                <c:pt idx="0">
                  <c:v>Sportzaal unit 1</c:v>
                </c:pt>
                <c:pt idx="1">
                  <c:v>Sportzaal unit 2</c:v>
                </c:pt>
                <c:pt idx="2">
                  <c:v>Sportzaal unit 3</c:v>
                </c:pt>
                <c:pt idx="3">
                  <c:v>Sportzaal unit 1 + 2</c:v>
                </c:pt>
                <c:pt idx="4">
                  <c:v>Sportzaal unit 1 + 3</c:v>
                </c:pt>
                <c:pt idx="5">
                  <c:v>Sportzaal unit 2 + 3</c:v>
                </c:pt>
                <c:pt idx="6">
                  <c:v>Sportzaal 1+2+3</c:v>
                </c:pt>
                <c:pt idx="7">
                  <c:v>Polyvalente zaal</c:v>
                </c:pt>
                <c:pt idx="8">
                  <c:v>Kleedkamer 1</c:v>
                </c:pt>
                <c:pt idx="9">
                  <c:v>Kleedkamer 2</c:v>
                </c:pt>
              </c:strCache>
            </c:strRef>
          </c:cat>
          <c:val>
            <c:numRef>
              <c:f>Blad1!$C$2:$C$11</c:f>
              <c:numCache>
                <c:formatCode>General</c:formatCode>
                <c:ptCount val="10"/>
                <c:pt idx="0">
                  <c:v>768.75</c:v>
                </c:pt>
                <c:pt idx="1">
                  <c:v>61</c:v>
                </c:pt>
                <c:pt idx="2">
                  <c:v>39.5</c:v>
                </c:pt>
                <c:pt idx="3">
                  <c:v>78</c:v>
                </c:pt>
                <c:pt idx="4">
                  <c:v>27.5</c:v>
                </c:pt>
                <c:pt idx="5">
                  <c:v>109</c:v>
                </c:pt>
                <c:pt idx="6">
                  <c:v>919.25</c:v>
                </c:pt>
                <c:pt idx="7">
                  <c:v>754.5</c:v>
                </c:pt>
                <c:pt idx="8">
                  <c:v>3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69-42ED-B972-38DE467D4D4E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Blad1!$A$2:$A$11</c:f>
              <c:strCache>
                <c:ptCount val="10"/>
                <c:pt idx="0">
                  <c:v>Sportzaal unit 1</c:v>
                </c:pt>
                <c:pt idx="1">
                  <c:v>Sportzaal unit 2</c:v>
                </c:pt>
                <c:pt idx="2">
                  <c:v>Sportzaal unit 3</c:v>
                </c:pt>
                <c:pt idx="3">
                  <c:v>Sportzaal unit 1 + 2</c:v>
                </c:pt>
                <c:pt idx="4">
                  <c:v>Sportzaal unit 1 + 3</c:v>
                </c:pt>
                <c:pt idx="5">
                  <c:v>Sportzaal unit 2 + 3</c:v>
                </c:pt>
                <c:pt idx="6">
                  <c:v>Sportzaal 1+2+3</c:v>
                </c:pt>
                <c:pt idx="7">
                  <c:v>Polyvalente zaal</c:v>
                </c:pt>
                <c:pt idx="8">
                  <c:v>Kleedkamer 1</c:v>
                </c:pt>
                <c:pt idx="9">
                  <c:v>Kleedkamer 2</c:v>
                </c:pt>
              </c:strCache>
            </c:strRef>
          </c:cat>
          <c:val>
            <c:numRef>
              <c:f>Blad1!$D$2:$D$11</c:f>
              <c:numCache>
                <c:formatCode>#,##0.0</c:formatCode>
                <c:ptCount val="10"/>
                <c:pt idx="0">
                  <c:v>291.75</c:v>
                </c:pt>
                <c:pt idx="1">
                  <c:v>57</c:v>
                </c:pt>
                <c:pt idx="2">
                  <c:v>52.5</c:v>
                </c:pt>
                <c:pt idx="3">
                  <c:v>146</c:v>
                </c:pt>
                <c:pt idx="4">
                  <c:v>0</c:v>
                </c:pt>
                <c:pt idx="5">
                  <c:v>11.5</c:v>
                </c:pt>
                <c:pt idx="6">
                  <c:v>585</c:v>
                </c:pt>
                <c:pt idx="7">
                  <c:v>487.25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69-42ED-B972-38DE467D4D4E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Blad1!$A$2:$A$11</c:f>
              <c:strCache>
                <c:ptCount val="10"/>
                <c:pt idx="0">
                  <c:v>Sportzaal unit 1</c:v>
                </c:pt>
                <c:pt idx="1">
                  <c:v>Sportzaal unit 2</c:v>
                </c:pt>
                <c:pt idx="2">
                  <c:v>Sportzaal unit 3</c:v>
                </c:pt>
                <c:pt idx="3">
                  <c:v>Sportzaal unit 1 + 2</c:v>
                </c:pt>
                <c:pt idx="4">
                  <c:v>Sportzaal unit 1 + 3</c:v>
                </c:pt>
                <c:pt idx="5">
                  <c:v>Sportzaal unit 2 + 3</c:v>
                </c:pt>
                <c:pt idx="6">
                  <c:v>Sportzaal 1+2+3</c:v>
                </c:pt>
                <c:pt idx="7">
                  <c:v>Polyvalente zaal</c:v>
                </c:pt>
                <c:pt idx="8">
                  <c:v>Kleedkamer 1</c:v>
                </c:pt>
                <c:pt idx="9">
                  <c:v>Kleedkamer 2</c:v>
                </c:pt>
              </c:strCache>
            </c:strRef>
          </c:cat>
          <c:val>
            <c:numRef>
              <c:f>Blad1!$E$2:$E$11</c:f>
              <c:numCache>
                <c:formatCode>#,##0.0</c:formatCode>
                <c:ptCount val="10"/>
                <c:pt idx="0">
                  <c:v>166.75</c:v>
                </c:pt>
                <c:pt idx="1">
                  <c:v>14</c:v>
                </c:pt>
                <c:pt idx="2">
                  <c:v>35</c:v>
                </c:pt>
                <c:pt idx="3">
                  <c:v>103</c:v>
                </c:pt>
                <c:pt idx="4">
                  <c:v>7.25</c:v>
                </c:pt>
                <c:pt idx="5">
                  <c:v>45</c:v>
                </c:pt>
                <c:pt idx="6">
                  <c:v>1017</c:v>
                </c:pt>
                <c:pt idx="7">
                  <c:v>885.75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69-42ED-B972-38DE467D4D4E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Blad1!$A$2:$A$11</c:f>
              <c:strCache>
                <c:ptCount val="10"/>
                <c:pt idx="0">
                  <c:v>Sportzaal unit 1</c:v>
                </c:pt>
                <c:pt idx="1">
                  <c:v>Sportzaal unit 2</c:v>
                </c:pt>
                <c:pt idx="2">
                  <c:v>Sportzaal unit 3</c:v>
                </c:pt>
                <c:pt idx="3">
                  <c:v>Sportzaal unit 1 + 2</c:v>
                </c:pt>
                <c:pt idx="4">
                  <c:v>Sportzaal unit 1 + 3</c:v>
                </c:pt>
                <c:pt idx="5">
                  <c:v>Sportzaal unit 2 + 3</c:v>
                </c:pt>
                <c:pt idx="6">
                  <c:v>Sportzaal 1+2+3</c:v>
                </c:pt>
                <c:pt idx="7">
                  <c:v>Polyvalente zaal</c:v>
                </c:pt>
                <c:pt idx="8">
                  <c:v>Kleedkamer 1</c:v>
                </c:pt>
                <c:pt idx="9">
                  <c:v>Kleedkamer 2</c:v>
                </c:pt>
              </c:strCache>
            </c:strRef>
          </c:cat>
          <c:val>
            <c:numRef>
              <c:f>Blad1!$F$2:$F$11</c:f>
              <c:numCache>
                <c:formatCode>#,##0.0</c:formatCode>
                <c:ptCount val="10"/>
                <c:pt idx="0">
                  <c:v>1024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136</c:v>
                </c:pt>
                <c:pt idx="6">
                  <c:v>1136.5</c:v>
                </c:pt>
                <c:pt idx="7">
                  <c:v>766</c:v>
                </c:pt>
                <c:pt idx="8">
                  <c:v>2</c:v>
                </c:pt>
                <c:pt idx="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69-42ED-B972-38DE467D4D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1395488"/>
        <c:axId val="1179362144"/>
        <c:axId val="0"/>
      </c:bar3DChart>
      <c:catAx>
        <c:axId val="119139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179362144"/>
        <c:crosses val="autoZero"/>
        <c:auto val="1"/>
        <c:lblAlgn val="ctr"/>
        <c:lblOffset val="100"/>
        <c:tickLblSkip val="1"/>
        <c:noMultiLvlLbl val="0"/>
      </c:catAx>
      <c:valAx>
        <c:axId val="117936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nl-BE"/>
                  <a:t>UREN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nl-BE"/>
            </a:p>
          </c:txPr>
        </c:title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  <c:crossAx val="11913954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BE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BE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D8F4A6-E7D9-49E3-A8D6-CE16F3966BC1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BE"/>
        </a:p>
      </dgm:t>
    </dgm:pt>
    <dgm:pt modelId="{5A526A9C-9596-49CC-9CAC-1D6A98EFB1F9}">
      <dgm:prSet custT="1"/>
      <dgm:spPr/>
      <dgm:t>
        <a:bodyPr/>
        <a:lstStyle/>
        <a:p>
          <a:pPr rtl="0"/>
          <a:r>
            <a:rPr lang="nl-BE" sz="1800" u="sng" dirty="0"/>
            <a:t>FORMULE</a:t>
          </a:r>
          <a:endParaRPr lang="nl-BE" sz="1800" dirty="0"/>
        </a:p>
      </dgm:t>
    </dgm:pt>
    <dgm:pt modelId="{E35249CE-61D1-41BD-A204-96622BDB0728}" type="parTrans" cxnId="{1A9F9E6B-FDE9-4545-B039-B3ECB96368B8}">
      <dgm:prSet/>
      <dgm:spPr/>
      <dgm:t>
        <a:bodyPr/>
        <a:lstStyle/>
        <a:p>
          <a:endParaRPr lang="nl-BE"/>
        </a:p>
      </dgm:t>
    </dgm:pt>
    <dgm:pt modelId="{2CBFC385-0EE8-4E37-B780-50B19A9085B6}" type="sibTrans" cxnId="{1A9F9E6B-FDE9-4545-B039-B3ECB96368B8}">
      <dgm:prSet/>
      <dgm:spPr/>
      <dgm:t>
        <a:bodyPr/>
        <a:lstStyle/>
        <a:p>
          <a:endParaRPr lang="nl-BE"/>
        </a:p>
      </dgm:t>
    </dgm:pt>
    <dgm:pt modelId="{C0025704-2CE6-48BA-B554-68CDFE01137F}">
      <dgm:prSet custT="1"/>
      <dgm:spPr/>
      <dgm:t>
        <a:bodyPr/>
        <a:lstStyle/>
        <a:p>
          <a:pPr rtl="0"/>
          <a:r>
            <a:rPr lang="nl-BE" sz="1400" b="0" u="sng" dirty="0"/>
            <a:t>Exploitatiesaldo:</a:t>
          </a:r>
        </a:p>
        <a:p>
          <a:pPr rtl="0"/>
          <a:r>
            <a:rPr lang="nl-BE" sz="1400" b="0" dirty="0"/>
            <a:t>exploitatie-ontvangsten min exploitatie-uitgaven</a:t>
          </a:r>
        </a:p>
        <a:p>
          <a:pPr rtl="0"/>
          <a:r>
            <a:rPr lang="nl-BE" sz="1600" u="sng" dirty="0"/>
            <a:t> + 35.760 EUR</a:t>
          </a:r>
          <a:endParaRPr lang="nl-BE" sz="1800" dirty="0"/>
        </a:p>
      </dgm:t>
    </dgm:pt>
    <dgm:pt modelId="{B09F96ED-E794-4C6D-BB4D-5B9BC19E2E09}" type="parTrans" cxnId="{6A9B9F32-254B-40AC-9BAA-A621D65E9654}">
      <dgm:prSet/>
      <dgm:spPr/>
      <dgm:t>
        <a:bodyPr/>
        <a:lstStyle/>
        <a:p>
          <a:endParaRPr lang="nl-BE"/>
        </a:p>
      </dgm:t>
    </dgm:pt>
    <dgm:pt modelId="{0CD863C9-7706-43B2-8F89-A2C57B5546AC}" type="sibTrans" cxnId="{6A9B9F32-254B-40AC-9BAA-A621D65E9654}">
      <dgm:prSet/>
      <dgm:spPr/>
      <dgm:t>
        <a:bodyPr/>
        <a:lstStyle/>
        <a:p>
          <a:endParaRPr lang="nl-BE"/>
        </a:p>
      </dgm:t>
    </dgm:pt>
    <dgm:pt modelId="{4A61E207-9707-4EFC-8626-21E7B34D51AE}">
      <dgm:prSet custT="1"/>
      <dgm:spPr/>
      <dgm:t>
        <a:bodyPr/>
        <a:lstStyle/>
        <a:p>
          <a:pPr algn="ctr" rtl="0"/>
          <a:r>
            <a:rPr lang="nl-BE" sz="1400" u="sng" dirty="0"/>
            <a:t>Aflossingen van leningen :</a:t>
          </a:r>
        </a:p>
        <a:p>
          <a:pPr algn="ctr" rtl="0"/>
          <a:endParaRPr lang="nl-BE" sz="1400" u="sng" dirty="0"/>
        </a:p>
        <a:p>
          <a:pPr algn="ctr" rtl="0"/>
          <a:r>
            <a:rPr lang="nl-BE" sz="1600" u="none" dirty="0"/>
            <a:t>- </a:t>
          </a:r>
          <a:r>
            <a:rPr lang="nl-BE" sz="1600" u="sng" dirty="0"/>
            <a:t>38.032 EUR</a:t>
          </a:r>
          <a:endParaRPr lang="nl-BE" sz="1600" dirty="0"/>
        </a:p>
      </dgm:t>
    </dgm:pt>
    <dgm:pt modelId="{7490B7CD-8D1C-41C5-AD7D-421B6360A399}" type="parTrans" cxnId="{C2DEA10C-F8BE-4BA8-B0B4-33614C6B7414}">
      <dgm:prSet/>
      <dgm:spPr/>
      <dgm:t>
        <a:bodyPr/>
        <a:lstStyle/>
        <a:p>
          <a:endParaRPr lang="nl-BE"/>
        </a:p>
      </dgm:t>
    </dgm:pt>
    <dgm:pt modelId="{C52CEF7C-FCF9-48CF-855E-F3EEDCDB6F8C}" type="sibTrans" cxnId="{C2DEA10C-F8BE-4BA8-B0B4-33614C6B7414}">
      <dgm:prSet/>
      <dgm:spPr/>
      <dgm:t>
        <a:bodyPr/>
        <a:lstStyle/>
        <a:p>
          <a:endParaRPr lang="nl-BE"/>
        </a:p>
      </dgm:t>
    </dgm:pt>
    <dgm:pt modelId="{7416D0CC-892D-421F-94D2-1E5E957E2BE1}">
      <dgm:prSet custT="1"/>
      <dgm:spPr/>
      <dgm:t>
        <a:bodyPr/>
        <a:lstStyle/>
        <a:p>
          <a:pPr algn="ctr" rtl="0"/>
          <a:r>
            <a:rPr lang="nl-BE" sz="1800" b="1" u="sng" dirty="0"/>
            <a:t>AFM =           -2.272 EUR</a:t>
          </a:r>
        </a:p>
      </dgm:t>
    </dgm:pt>
    <dgm:pt modelId="{1A683EDC-1B2A-482B-AD38-01786BC38235}" type="parTrans" cxnId="{FC75CD23-D6EC-465C-BF2A-9BC53A0EFB06}">
      <dgm:prSet/>
      <dgm:spPr/>
      <dgm:t>
        <a:bodyPr/>
        <a:lstStyle/>
        <a:p>
          <a:endParaRPr lang="nl-BE"/>
        </a:p>
      </dgm:t>
    </dgm:pt>
    <dgm:pt modelId="{17A71837-92C8-4C87-8094-E320F994EFB1}" type="sibTrans" cxnId="{FC75CD23-D6EC-465C-BF2A-9BC53A0EFB06}">
      <dgm:prSet/>
      <dgm:spPr/>
      <dgm:t>
        <a:bodyPr/>
        <a:lstStyle/>
        <a:p>
          <a:endParaRPr lang="nl-BE"/>
        </a:p>
      </dgm:t>
    </dgm:pt>
    <dgm:pt modelId="{CAA5D1C6-3454-4257-BBFA-07ED34C78D0B}">
      <dgm:prSet custT="1"/>
      <dgm:spPr/>
      <dgm:t>
        <a:bodyPr/>
        <a:lstStyle/>
        <a:p>
          <a:pPr algn="l" rtl="0"/>
          <a:r>
            <a:rPr lang="nl-BE" sz="1400" dirty="0"/>
            <a:t>Investeringen 2022</a:t>
          </a:r>
        </a:p>
        <a:p>
          <a:pPr algn="l" rtl="0"/>
          <a:r>
            <a:rPr lang="nl-BE" sz="1600" u="sng" dirty="0"/>
            <a:t>- 9.839 EUR</a:t>
          </a:r>
        </a:p>
      </dgm:t>
    </dgm:pt>
    <dgm:pt modelId="{73215DA0-6427-4788-9F07-0BB2B297808C}" type="parTrans" cxnId="{E1533F54-7DE9-46CC-99AB-BB0A6EBF5306}">
      <dgm:prSet/>
      <dgm:spPr/>
      <dgm:t>
        <a:bodyPr/>
        <a:lstStyle/>
        <a:p>
          <a:endParaRPr lang="nl-BE"/>
        </a:p>
      </dgm:t>
    </dgm:pt>
    <dgm:pt modelId="{1DF0786C-90F3-46FE-95A6-ED8059ACCBD7}" type="sibTrans" cxnId="{E1533F54-7DE9-46CC-99AB-BB0A6EBF5306}">
      <dgm:prSet/>
      <dgm:spPr/>
      <dgm:t>
        <a:bodyPr/>
        <a:lstStyle/>
        <a:p>
          <a:endParaRPr lang="nl-BE"/>
        </a:p>
      </dgm:t>
    </dgm:pt>
    <dgm:pt modelId="{B7C0B5E7-CC14-4215-A2D6-528B6B075769}">
      <dgm:prSet custT="1"/>
      <dgm:spPr/>
      <dgm:t>
        <a:bodyPr/>
        <a:lstStyle/>
        <a:p>
          <a:pPr algn="l" rtl="0"/>
          <a:r>
            <a:rPr lang="nl-BE" sz="1200" dirty="0"/>
            <a:t>Toevoeging/onttrekking aan eigen middelen (reserves) </a:t>
          </a:r>
        </a:p>
        <a:p>
          <a:pPr algn="l" rtl="0"/>
          <a:r>
            <a:rPr lang="nl-BE" sz="1300" dirty="0"/>
            <a:t>				</a:t>
          </a:r>
          <a:r>
            <a:rPr lang="nl-BE" sz="1600" u="sng" dirty="0"/>
            <a:t>-2.272 EUR</a:t>
          </a:r>
          <a:r>
            <a:rPr lang="nl-BE" sz="1300" dirty="0"/>
            <a:t>		</a:t>
          </a:r>
        </a:p>
      </dgm:t>
    </dgm:pt>
    <dgm:pt modelId="{BA6866FA-3503-4E34-86E7-5AC9D25DC535}" type="parTrans" cxnId="{C58FBD9C-1C4B-466C-A381-74CD544CF834}">
      <dgm:prSet/>
      <dgm:spPr/>
      <dgm:t>
        <a:bodyPr/>
        <a:lstStyle/>
        <a:p>
          <a:endParaRPr lang="nl-BE"/>
        </a:p>
      </dgm:t>
    </dgm:pt>
    <dgm:pt modelId="{3FC1E0C0-4D1B-453F-A504-E62E1EAAA003}" type="sibTrans" cxnId="{C58FBD9C-1C4B-466C-A381-74CD544CF834}">
      <dgm:prSet/>
      <dgm:spPr/>
      <dgm:t>
        <a:bodyPr/>
        <a:lstStyle/>
        <a:p>
          <a:endParaRPr lang="nl-BE"/>
        </a:p>
      </dgm:t>
    </dgm:pt>
    <dgm:pt modelId="{21DA5DD0-6662-4FB8-B883-57B9F7F231D0}">
      <dgm:prSet custT="1"/>
      <dgm:spPr/>
      <dgm:t>
        <a:bodyPr/>
        <a:lstStyle/>
        <a:p>
          <a:pPr rtl="0"/>
          <a:r>
            <a:rPr lang="nl-BE" sz="1200" u="none" dirty="0"/>
            <a:t>Renteloze lening</a:t>
          </a:r>
        </a:p>
        <a:p>
          <a:pPr rtl="0"/>
          <a:r>
            <a:rPr lang="nl-BE" sz="1600" u="sng" dirty="0"/>
            <a:t>+9.839 EUR</a:t>
          </a:r>
        </a:p>
      </dgm:t>
    </dgm:pt>
    <dgm:pt modelId="{6605CAAD-A27F-4482-B598-1207E1EDAB0A}" type="parTrans" cxnId="{EE550EDA-5100-4B86-A536-4F38B447C2B8}">
      <dgm:prSet/>
      <dgm:spPr/>
      <dgm:t>
        <a:bodyPr/>
        <a:lstStyle/>
        <a:p>
          <a:endParaRPr lang="nl-BE"/>
        </a:p>
      </dgm:t>
    </dgm:pt>
    <dgm:pt modelId="{D93E9A54-E6DB-4EE6-BED1-F97DA4802417}" type="sibTrans" cxnId="{EE550EDA-5100-4B86-A536-4F38B447C2B8}">
      <dgm:prSet/>
      <dgm:spPr/>
      <dgm:t>
        <a:bodyPr/>
        <a:lstStyle/>
        <a:p>
          <a:endParaRPr lang="nl-BE"/>
        </a:p>
      </dgm:t>
    </dgm:pt>
    <dgm:pt modelId="{22F87AFB-E99E-4D57-97AD-1A18CD5948E9}" type="pres">
      <dgm:prSet presAssocID="{74D8F4A6-E7D9-49E3-A8D6-CE16F3966BC1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13FF6D01-B975-4465-9ADF-4B48972CC0AE}" type="pres">
      <dgm:prSet presAssocID="{5A526A9C-9596-49CC-9CAC-1D6A98EFB1F9}" presName="horFlow" presStyleCnt="0"/>
      <dgm:spPr/>
    </dgm:pt>
    <dgm:pt modelId="{E819502B-E0AB-4AB7-9707-7365E2D95350}" type="pres">
      <dgm:prSet presAssocID="{5A526A9C-9596-49CC-9CAC-1D6A98EFB1F9}" presName="bigChev" presStyleLbl="node1" presStyleIdx="0" presStyleCnt="2"/>
      <dgm:spPr/>
    </dgm:pt>
    <dgm:pt modelId="{12365754-6D87-4FAC-9D6B-2E98CB58FBF9}" type="pres">
      <dgm:prSet presAssocID="{B09F96ED-E794-4C6D-BB4D-5B9BC19E2E09}" presName="parTrans" presStyleCnt="0"/>
      <dgm:spPr/>
    </dgm:pt>
    <dgm:pt modelId="{8460EB62-031A-4A9F-8481-D5C2B866786E}" type="pres">
      <dgm:prSet presAssocID="{C0025704-2CE6-48BA-B554-68CDFE01137F}" presName="node" presStyleLbl="alignAccFollowNode1" presStyleIdx="0" presStyleCnt="5" custScaleX="152645" custScaleY="123631">
        <dgm:presLayoutVars>
          <dgm:bulletEnabled val="1"/>
        </dgm:presLayoutVars>
      </dgm:prSet>
      <dgm:spPr/>
    </dgm:pt>
    <dgm:pt modelId="{29F0ABFE-4787-4340-BF48-49B9FB636633}" type="pres">
      <dgm:prSet presAssocID="{0CD863C9-7706-43B2-8F89-A2C57B5546AC}" presName="sibTrans" presStyleCnt="0"/>
      <dgm:spPr/>
    </dgm:pt>
    <dgm:pt modelId="{488E5402-93E2-4121-9ED2-2FDDEADB806B}" type="pres">
      <dgm:prSet presAssocID="{4A61E207-9707-4EFC-8626-21E7B34D51AE}" presName="node" presStyleLbl="alignAccFollowNode1" presStyleIdx="1" presStyleCnt="5" custScaleX="150944" custScaleY="123631">
        <dgm:presLayoutVars>
          <dgm:bulletEnabled val="1"/>
        </dgm:presLayoutVars>
      </dgm:prSet>
      <dgm:spPr/>
    </dgm:pt>
    <dgm:pt modelId="{6BB43F34-FF6F-400C-96F3-CE7202A7ACC5}" type="pres">
      <dgm:prSet presAssocID="{5A526A9C-9596-49CC-9CAC-1D6A98EFB1F9}" presName="vSp" presStyleCnt="0"/>
      <dgm:spPr/>
    </dgm:pt>
    <dgm:pt modelId="{42434D59-64E1-4ED8-B95F-CAF0A18E05DC}" type="pres">
      <dgm:prSet presAssocID="{7416D0CC-892D-421F-94D2-1E5E957E2BE1}" presName="horFlow" presStyleCnt="0"/>
      <dgm:spPr/>
    </dgm:pt>
    <dgm:pt modelId="{FFC070E0-AF58-447A-A7C2-D4BD052BD252}" type="pres">
      <dgm:prSet presAssocID="{7416D0CC-892D-421F-94D2-1E5E957E2BE1}" presName="bigChev" presStyleLbl="node1" presStyleIdx="1" presStyleCnt="2"/>
      <dgm:spPr/>
    </dgm:pt>
    <dgm:pt modelId="{6A169667-122D-45BA-AEA2-67E03AFAB877}" type="pres">
      <dgm:prSet presAssocID="{73215DA0-6427-4788-9F07-0BB2B297808C}" presName="parTrans" presStyleCnt="0"/>
      <dgm:spPr/>
    </dgm:pt>
    <dgm:pt modelId="{C7B7402C-B0FA-48FA-A241-529E73574929}" type="pres">
      <dgm:prSet presAssocID="{CAA5D1C6-3454-4257-BBFA-07ED34C78D0B}" presName="node" presStyleLbl="alignAccFollowNode1" presStyleIdx="2" presStyleCnt="5" custScaleX="162939" custScaleY="134095">
        <dgm:presLayoutVars>
          <dgm:bulletEnabled val="1"/>
        </dgm:presLayoutVars>
      </dgm:prSet>
      <dgm:spPr/>
    </dgm:pt>
    <dgm:pt modelId="{E45E7B67-A16F-46B2-8174-F31D98B9FA2D}" type="pres">
      <dgm:prSet presAssocID="{1DF0786C-90F3-46FE-95A6-ED8059ACCBD7}" presName="sibTrans" presStyleCnt="0"/>
      <dgm:spPr/>
    </dgm:pt>
    <dgm:pt modelId="{D54F2DD4-FFC9-4A5D-B710-80B5B693F4DD}" type="pres">
      <dgm:prSet presAssocID="{21DA5DD0-6662-4FB8-B883-57B9F7F231D0}" presName="node" presStyleLbl="alignAccFollowNode1" presStyleIdx="3" presStyleCnt="5" custScaleX="92875" custScaleY="139524" custLinFactNeighborX="-30692" custLinFactNeighborY="-33">
        <dgm:presLayoutVars>
          <dgm:bulletEnabled val="1"/>
        </dgm:presLayoutVars>
      </dgm:prSet>
      <dgm:spPr/>
    </dgm:pt>
    <dgm:pt modelId="{FCAA428F-B96C-4DFA-A8E6-9DA2F92014BC}" type="pres">
      <dgm:prSet presAssocID="{D93E9A54-E6DB-4EE6-BED1-F97DA4802417}" presName="sibTrans" presStyleCnt="0"/>
      <dgm:spPr/>
    </dgm:pt>
    <dgm:pt modelId="{911C795A-64A4-401D-A496-192CF0629BD4}" type="pres">
      <dgm:prSet presAssocID="{B7C0B5E7-CC14-4215-A2D6-528B6B075769}" presName="node" presStyleLbl="alignAccFollowNode1" presStyleIdx="4" presStyleCnt="5" custScaleX="154995" custScaleY="143843" custLinFactNeighborX="-84651" custLinFactNeighborY="-592">
        <dgm:presLayoutVars>
          <dgm:bulletEnabled val="1"/>
        </dgm:presLayoutVars>
      </dgm:prSet>
      <dgm:spPr/>
    </dgm:pt>
  </dgm:ptLst>
  <dgm:cxnLst>
    <dgm:cxn modelId="{6CAA1E00-E264-4491-BEAC-3C60AAA0B1BF}" type="presOf" srcId="{CAA5D1C6-3454-4257-BBFA-07ED34C78D0B}" destId="{C7B7402C-B0FA-48FA-A241-529E73574929}" srcOrd="0" destOrd="0" presId="urn:microsoft.com/office/officeart/2005/8/layout/lProcess3"/>
    <dgm:cxn modelId="{C2DEA10C-F8BE-4BA8-B0B4-33614C6B7414}" srcId="{5A526A9C-9596-49CC-9CAC-1D6A98EFB1F9}" destId="{4A61E207-9707-4EFC-8626-21E7B34D51AE}" srcOrd="1" destOrd="0" parTransId="{7490B7CD-8D1C-41C5-AD7D-421B6360A399}" sibTransId="{C52CEF7C-FCF9-48CF-855E-F3EEDCDB6F8C}"/>
    <dgm:cxn modelId="{FC75CD23-D6EC-465C-BF2A-9BC53A0EFB06}" srcId="{74D8F4A6-E7D9-49E3-A8D6-CE16F3966BC1}" destId="{7416D0CC-892D-421F-94D2-1E5E957E2BE1}" srcOrd="1" destOrd="0" parTransId="{1A683EDC-1B2A-482B-AD38-01786BC38235}" sibTransId="{17A71837-92C8-4C87-8094-E320F994EFB1}"/>
    <dgm:cxn modelId="{6A9B9F32-254B-40AC-9BAA-A621D65E9654}" srcId="{5A526A9C-9596-49CC-9CAC-1D6A98EFB1F9}" destId="{C0025704-2CE6-48BA-B554-68CDFE01137F}" srcOrd="0" destOrd="0" parTransId="{B09F96ED-E794-4C6D-BB4D-5B9BC19E2E09}" sibTransId="{0CD863C9-7706-43B2-8F89-A2C57B5546AC}"/>
    <dgm:cxn modelId="{1A9F9E6B-FDE9-4545-B039-B3ECB96368B8}" srcId="{74D8F4A6-E7D9-49E3-A8D6-CE16F3966BC1}" destId="{5A526A9C-9596-49CC-9CAC-1D6A98EFB1F9}" srcOrd="0" destOrd="0" parTransId="{E35249CE-61D1-41BD-A204-96622BDB0728}" sibTransId="{2CBFC385-0EE8-4E37-B780-50B19A9085B6}"/>
    <dgm:cxn modelId="{E1533F54-7DE9-46CC-99AB-BB0A6EBF5306}" srcId="{7416D0CC-892D-421F-94D2-1E5E957E2BE1}" destId="{CAA5D1C6-3454-4257-BBFA-07ED34C78D0B}" srcOrd="0" destOrd="0" parTransId="{73215DA0-6427-4788-9F07-0BB2B297808C}" sibTransId="{1DF0786C-90F3-46FE-95A6-ED8059ACCBD7}"/>
    <dgm:cxn modelId="{C58FBD9C-1C4B-466C-A381-74CD544CF834}" srcId="{7416D0CC-892D-421F-94D2-1E5E957E2BE1}" destId="{B7C0B5E7-CC14-4215-A2D6-528B6B075769}" srcOrd="2" destOrd="0" parTransId="{BA6866FA-3503-4E34-86E7-5AC9D25DC535}" sibTransId="{3FC1E0C0-4D1B-453F-A504-E62E1EAAA003}"/>
    <dgm:cxn modelId="{42247A9D-0B04-4E96-A473-0BBE2275CE66}" type="presOf" srcId="{21DA5DD0-6662-4FB8-B883-57B9F7F231D0}" destId="{D54F2DD4-FFC9-4A5D-B710-80B5B693F4DD}" srcOrd="0" destOrd="0" presId="urn:microsoft.com/office/officeart/2005/8/layout/lProcess3"/>
    <dgm:cxn modelId="{BB7BE59E-D271-4B48-BD99-0E1992D34E82}" type="presOf" srcId="{4A61E207-9707-4EFC-8626-21E7B34D51AE}" destId="{488E5402-93E2-4121-9ED2-2FDDEADB806B}" srcOrd="0" destOrd="0" presId="urn:microsoft.com/office/officeart/2005/8/layout/lProcess3"/>
    <dgm:cxn modelId="{C2B7699F-FA0B-45EE-9363-EF24FDD57B63}" type="presOf" srcId="{B7C0B5E7-CC14-4215-A2D6-528B6B075769}" destId="{911C795A-64A4-401D-A496-192CF0629BD4}" srcOrd="0" destOrd="0" presId="urn:microsoft.com/office/officeart/2005/8/layout/lProcess3"/>
    <dgm:cxn modelId="{33424AD9-8897-41AE-8DF4-B6BC46231F29}" type="presOf" srcId="{74D8F4A6-E7D9-49E3-A8D6-CE16F3966BC1}" destId="{22F87AFB-E99E-4D57-97AD-1A18CD5948E9}" srcOrd="0" destOrd="0" presId="urn:microsoft.com/office/officeart/2005/8/layout/lProcess3"/>
    <dgm:cxn modelId="{EE550EDA-5100-4B86-A536-4F38B447C2B8}" srcId="{7416D0CC-892D-421F-94D2-1E5E957E2BE1}" destId="{21DA5DD0-6662-4FB8-B883-57B9F7F231D0}" srcOrd="1" destOrd="0" parTransId="{6605CAAD-A27F-4482-B598-1207E1EDAB0A}" sibTransId="{D93E9A54-E6DB-4EE6-BED1-F97DA4802417}"/>
    <dgm:cxn modelId="{C486ACEB-9710-44C9-BF57-9C9C2ABEF63A}" type="presOf" srcId="{C0025704-2CE6-48BA-B554-68CDFE01137F}" destId="{8460EB62-031A-4A9F-8481-D5C2B866786E}" srcOrd="0" destOrd="0" presId="urn:microsoft.com/office/officeart/2005/8/layout/lProcess3"/>
    <dgm:cxn modelId="{B207ACFB-E615-4864-82F7-473D0E70D2DA}" type="presOf" srcId="{7416D0CC-892D-421F-94D2-1E5E957E2BE1}" destId="{FFC070E0-AF58-447A-A7C2-D4BD052BD252}" srcOrd="0" destOrd="0" presId="urn:microsoft.com/office/officeart/2005/8/layout/lProcess3"/>
    <dgm:cxn modelId="{F1389DFE-F9D8-4DA2-992D-CF135C8F6F88}" type="presOf" srcId="{5A526A9C-9596-49CC-9CAC-1D6A98EFB1F9}" destId="{E819502B-E0AB-4AB7-9707-7365E2D95350}" srcOrd="0" destOrd="0" presId="urn:microsoft.com/office/officeart/2005/8/layout/lProcess3"/>
    <dgm:cxn modelId="{F430CD64-2DA1-44C6-A538-FA288BD8A48D}" type="presParOf" srcId="{22F87AFB-E99E-4D57-97AD-1A18CD5948E9}" destId="{13FF6D01-B975-4465-9ADF-4B48972CC0AE}" srcOrd="0" destOrd="0" presId="urn:microsoft.com/office/officeart/2005/8/layout/lProcess3"/>
    <dgm:cxn modelId="{EC3A97B6-5C1A-47B0-ADC9-C740E29BF06C}" type="presParOf" srcId="{13FF6D01-B975-4465-9ADF-4B48972CC0AE}" destId="{E819502B-E0AB-4AB7-9707-7365E2D95350}" srcOrd="0" destOrd="0" presId="urn:microsoft.com/office/officeart/2005/8/layout/lProcess3"/>
    <dgm:cxn modelId="{CC773C83-D422-4A70-8B43-67060D06F90F}" type="presParOf" srcId="{13FF6D01-B975-4465-9ADF-4B48972CC0AE}" destId="{12365754-6D87-4FAC-9D6B-2E98CB58FBF9}" srcOrd="1" destOrd="0" presId="urn:microsoft.com/office/officeart/2005/8/layout/lProcess3"/>
    <dgm:cxn modelId="{4F5DCD5B-8FC3-4474-BDC4-6EA363F44CDA}" type="presParOf" srcId="{13FF6D01-B975-4465-9ADF-4B48972CC0AE}" destId="{8460EB62-031A-4A9F-8481-D5C2B866786E}" srcOrd="2" destOrd="0" presId="urn:microsoft.com/office/officeart/2005/8/layout/lProcess3"/>
    <dgm:cxn modelId="{40DF1C4C-DC64-495E-950C-87C1F968669A}" type="presParOf" srcId="{13FF6D01-B975-4465-9ADF-4B48972CC0AE}" destId="{29F0ABFE-4787-4340-BF48-49B9FB636633}" srcOrd="3" destOrd="0" presId="urn:microsoft.com/office/officeart/2005/8/layout/lProcess3"/>
    <dgm:cxn modelId="{33AAAFF9-697E-49D6-BC00-4677AC349710}" type="presParOf" srcId="{13FF6D01-B975-4465-9ADF-4B48972CC0AE}" destId="{488E5402-93E2-4121-9ED2-2FDDEADB806B}" srcOrd="4" destOrd="0" presId="urn:microsoft.com/office/officeart/2005/8/layout/lProcess3"/>
    <dgm:cxn modelId="{1B72F908-1A38-4EB6-9630-06F827BB0E86}" type="presParOf" srcId="{22F87AFB-E99E-4D57-97AD-1A18CD5948E9}" destId="{6BB43F34-FF6F-400C-96F3-CE7202A7ACC5}" srcOrd="1" destOrd="0" presId="urn:microsoft.com/office/officeart/2005/8/layout/lProcess3"/>
    <dgm:cxn modelId="{42F27603-B590-4655-B30C-50AB78560A50}" type="presParOf" srcId="{22F87AFB-E99E-4D57-97AD-1A18CD5948E9}" destId="{42434D59-64E1-4ED8-B95F-CAF0A18E05DC}" srcOrd="2" destOrd="0" presId="urn:microsoft.com/office/officeart/2005/8/layout/lProcess3"/>
    <dgm:cxn modelId="{B684DA87-E7E6-478B-8BD8-F3CE76854708}" type="presParOf" srcId="{42434D59-64E1-4ED8-B95F-CAF0A18E05DC}" destId="{FFC070E0-AF58-447A-A7C2-D4BD052BD252}" srcOrd="0" destOrd="0" presId="urn:microsoft.com/office/officeart/2005/8/layout/lProcess3"/>
    <dgm:cxn modelId="{1CDDFA9C-3743-4522-9C25-FB075E345986}" type="presParOf" srcId="{42434D59-64E1-4ED8-B95F-CAF0A18E05DC}" destId="{6A169667-122D-45BA-AEA2-67E03AFAB877}" srcOrd="1" destOrd="0" presId="urn:microsoft.com/office/officeart/2005/8/layout/lProcess3"/>
    <dgm:cxn modelId="{1CB48200-AC66-45CD-8145-8A3EBC7FF439}" type="presParOf" srcId="{42434D59-64E1-4ED8-B95F-CAF0A18E05DC}" destId="{C7B7402C-B0FA-48FA-A241-529E73574929}" srcOrd="2" destOrd="0" presId="urn:microsoft.com/office/officeart/2005/8/layout/lProcess3"/>
    <dgm:cxn modelId="{00F00A1D-1F0F-4644-B849-6B4427DB7419}" type="presParOf" srcId="{42434D59-64E1-4ED8-B95F-CAF0A18E05DC}" destId="{E45E7B67-A16F-46B2-8174-F31D98B9FA2D}" srcOrd="3" destOrd="0" presId="urn:microsoft.com/office/officeart/2005/8/layout/lProcess3"/>
    <dgm:cxn modelId="{98C27E8D-27F1-4D4F-BBB4-2681AB246880}" type="presParOf" srcId="{42434D59-64E1-4ED8-B95F-CAF0A18E05DC}" destId="{D54F2DD4-FFC9-4A5D-B710-80B5B693F4DD}" srcOrd="4" destOrd="0" presId="urn:microsoft.com/office/officeart/2005/8/layout/lProcess3"/>
    <dgm:cxn modelId="{652F0100-7E44-40F2-A7A1-899CC7A7A8FE}" type="presParOf" srcId="{42434D59-64E1-4ED8-B95F-CAF0A18E05DC}" destId="{FCAA428F-B96C-4DFA-A8E6-9DA2F92014BC}" srcOrd="5" destOrd="0" presId="urn:microsoft.com/office/officeart/2005/8/layout/lProcess3"/>
    <dgm:cxn modelId="{0DEE8DAC-C904-4322-B52A-2F5E04FC484C}" type="presParOf" srcId="{42434D59-64E1-4ED8-B95F-CAF0A18E05DC}" destId="{911C795A-64A4-401D-A496-192CF0629BD4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19502B-E0AB-4AB7-9707-7365E2D95350}">
      <dsp:nvSpPr>
        <dsp:cNvPr id="0" name=""/>
        <dsp:cNvSpPr/>
      </dsp:nvSpPr>
      <dsp:spPr>
        <a:xfrm>
          <a:off x="144" y="1440093"/>
          <a:ext cx="2488947" cy="9955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u="sng" kern="1200" dirty="0"/>
            <a:t>FORMULE</a:t>
          </a:r>
          <a:endParaRPr lang="nl-BE" sz="1800" kern="1200" dirty="0"/>
        </a:p>
      </dsp:txBody>
      <dsp:txXfrm>
        <a:off x="497933" y="1440093"/>
        <a:ext cx="1493369" cy="995578"/>
      </dsp:txXfrm>
    </dsp:sp>
    <dsp:sp modelId="{8460EB62-031A-4A9F-8481-D5C2B866786E}">
      <dsp:nvSpPr>
        <dsp:cNvPr id="0" name=""/>
        <dsp:cNvSpPr/>
      </dsp:nvSpPr>
      <dsp:spPr>
        <a:xfrm>
          <a:off x="2165528" y="1427082"/>
          <a:ext cx="3153380" cy="102160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0" u="sng" kern="1200" dirty="0"/>
            <a:t>Exploitatiesaldo: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b="0" kern="1200" dirty="0"/>
            <a:t>exploitatie-ontvangsten min exploitatie-uitgaven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u="sng" kern="1200" dirty="0"/>
            <a:t> + 35.760 EUR</a:t>
          </a:r>
          <a:endParaRPr lang="nl-BE" sz="1800" kern="1200" dirty="0"/>
        </a:p>
      </dsp:txBody>
      <dsp:txXfrm>
        <a:off x="2676328" y="1427082"/>
        <a:ext cx="2131780" cy="1021600"/>
      </dsp:txXfrm>
    </dsp:sp>
    <dsp:sp modelId="{488E5402-93E2-4121-9ED2-2FDDEADB806B}">
      <dsp:nvSpPr>
        <dsp:cNvPr id="0" name=""/>
        <dsp:cNvSpPr/>
      </dsp:nvSpPr>
      <dsp:spPr>
        <a:xfrm>
          <a:off x="5029693" y="1427082"/>
          <a:ext cx="3118240" cy="1021600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u="sng" kern="1200" dirty="0"/>
            <a:t>Aflossingen van leningen :</a:t>
          </a:r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BE" sz="1400" u="sng" kern="1200" dirty="0"/>
        </a:p>
        <a:p>
          <a:pPr marL="0" lvl="0" indent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u="none" kern="1200" dirty="0"/>
            <a:t>- </a:t>
          </a:r>
          <a:r>
            <a:rPr lang="nl-BE" sz="1600" u="sng" kern="1200" dirty="0"/>
            <a:t>38.032 EUR</a:t>
          </a:r>
          <a:endParaRPr lang="nl-BE" sz="1600" kern="1200" dirty="0"/>
        </a:p>
      </dsp:txBody>
      <dsp:txXfrm>
        <a:off x="5540493" y="1427082"/>
        <a:ext cx="2096640" cy="1021600"/>
      </dsp:txXfrm>
    </dsp:sp>
    <dsp:sp modelId="{FFC070E0-AF58-447A-A7C2-D4BD052BD252}">
      <dsp:nvSpPr>
        <dsp:cNvPr id="0" name=""/>
        <dsp:cNvSpPr/>
      </dsp:nvSpPr>
      <dsp:spPr>
        <a:xfrm>
          <a:off x="144" y="2684584"/>
          <a:ext cx="2488947" cy="9955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800" b="1" u="sng" kern="1200" dirty="0"/>
            <a:t>AFM =           -2.272 EUR</a:t>
          </a:r>
        </a:p>
      </dsp:txBody>
      <dsp:txXfrm>
        <a:off x="497933" y="2684584"/>
        <a:ext cx="1493369" cy="995578"/>
      </dsp:txXfrm>
    </dsp:sp>
    <dsp:sp modelId="{C7B7402C-B0FA-48FA-A241-529E73574929}">
      <dsp:nvSpPr>
        <dsp:cNvPr id="0" name=""/>
        <dsp:cNvSpPr/>
      </dsp:nvSpPr>
      <dsp:spPr>
        <a:xfrm>
          <a:off x="2165528" y="2628339"/>
          <a:ext cx="3366036" cy="1108067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400" kern="1200" dirty="0"/>
            <a:t>Investeringen 2022</a:t>
          </a:r>
        </a:p>
        <a:p>
          <a:pPr marL="0" lvl="0" indent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u="sng" kern="1200" dirty="0"/>
            <a:t>- 9.839 EUR</a:t>
          </a:r>
        </a:p>
      </dsp:txBody>
      <dsp:txXfrm>
        <a:off x="2719562" y="2628339"/>
        <a:ext cx="2257969" cy="1108067"/>
      </dsp:txXfrm>
    </dsp:sp>
    <dsp:sp modelId="{D54F2DD4-FFC9-4A5D-B710-80B5B693F4DD}">
      <dsp:nvSpPr>
        <dsp:cNvPr id="0" name=""/>
        <dsp:cNvSpPr/>
      </dsp:nvSpPr>
      <dsp:spPr>
        <a:xfrm>
          <a:off x="5153583" y="2605636"/>
          <a:ext cx="1918636" cy="1152929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u="none" kern="1200" dirty="0"/>
            <a:t>Renteloze lening</a:t>
          </a:r>
        </a:p>
        <a:p>
          <a:pPr marL="0" lvl="0" indent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600" u="sng" kern="1200" dirty="0"/>
            <a:t>+9.839 EUR</a:t>
          </a:r>
        </a:p>
      </dsp:txBody>
      <dsp:txXfrm>
        <a:off x="5730048" y="2605636"/>
        <a:ext cx="765707" cy="1152929"/>
      </dsp:txXfrm>
    </dsp:sp>
    <dsp:sp modelId="{911C795A-64A4-401D-A496-192CF0629BD4}">
      <dsp:nvSpPr>
        <dsp:cNvPr id="0" name=""/>
        <dsp:cNvSpPr/>
      </dsp:nvSpPr>
      <dsp:spPr>
        <a:xfrm>
          <a:off x="6626946" y="2583172"/>
          <a:ext cx="3201927" cy="1188618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7620" rIns="0" bIns="7620" numCol="1" spcCol="1270" anchor="ctr" anchorCtr="0">
          <a:noAutofit/>
        </a:bodyPr>
        <a:lstStyle/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200" kern="1200" dirty="0"/>
            <a:t>Toevoeging/onttrekking aan eigen middelen (reserves) </a:t>
          </a:r>
        </a:p>
        <a:p>
          <a:pPr marL="0" lvl="0" indent="0" algn="l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BE" sz="1300" kern="1200" dirty="0"/>
            <a:t>				</a:t>
          </a:r>
          <a:r>
            <a:rPr lang="nl-BE" sz="1600" u="sng" kern="1200" dirty="0"/>
            <a:t>-2.272 EUR</a:t>
          </a:r>
          <a:r>
            <a:rPr lang="nl-BE" sz="1300" kern="1200" dirty="0"/>
            <a:t>		</a:t>
          </a:r>
        </a:p>
      </dsp:txBody>
      <dsp:txXfrm>
        <a:off x="7221255" y="2583172"/>
        <a:ext cx="2013309" cy="1188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5T08:52:03.22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59,'6'-4,"0"0,1 1,0-1,-1 2,1-1,0 1,1 0,-1 0,0 0,0 1,1 1,-1-1,9 1,18-3,131-14,316 9,-295 10,29-5,209 7,-289 9,65 2,94-17,-261 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5T09:08:22.12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33,'6'0,"74"1,148-19,-138 8,-1 5,118 6,-63 2,376-3,-493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5T09:08:26.213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0,'621'0,"-593"3,1 0,0 1,-1 2,0 1,32 13,-30-10,-1-1,2-1,-1-2,39 4,144-10,-97-1,-92 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5T09:41:45.288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2,'53'0,"-12"-1,-1 1,1 2,76 15,-54-4,0-2,1-3,127-1,368-8,-532 3,-1 0,36 9,-34-6,50 4,194-10,-240-3,-5-3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5-25T09:41:49.53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1 173,'6'-4,"0"0,1 1,0 0,0 0,0 0,0 1,0 0,0 0,1 0,-1 1,1 1,-1-1,10 1,23-4,401-46,-391 43,-1-1,62-20,-70 16,2 2,-1 2,68-5,-106 13,16-2,1 2,-1 0,0 1,1 0,-1 2,0 1,0 0,0 1,23 11,-17-5,0-1,0-1,1-2,0 0,1-2,-1-1,1-1,0-1,32-2,-40 1,0 1,1 1,-1 1,0 1,-1 1,34 14,33 10,25-2,-82-23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0A483-4B7D-46C5-BC88-14A64EC95CB0}" type="datetimeFigureOut">
              <a:rPr lang="nl-BE" smtClean="0"/>
              <a:t>25/05/2023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65BFE8-9D99-46AE-9A85-DA75569E549B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8121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65BFE8-9D99-46AE-9A85-DA75569E549B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486391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customXml" Target="../ink/ink3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5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229065" y="2869510"/>
            <a:ext cx="5270119" cy="2280271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nl-BE" sz="3800" dirty="0">
                <a:solidFill>
                  <a:schemeClr val="tx1"/>
                </a:solidFill>
              </a:rPr>
              <a:t>Jaarrekening 2022</a:t>
            </a:r>
            <a:br>
              <a:rPr lang="nl-BE" sz="3800" dirty="0">
                <a:solidFill>
                  <a:schemeClr val="tx1"/>
                </a:solidFill>
              </a:rPr>
            </a:br>
            <a:br>
              <a:rPr lang="nl-BE" sz="3800" dirty="0">
                <a:solidFill>
                  <a:schemeClr val="tx1"/>
                </a:solidFill>
              </a:rPr>
            </a:br>
            <a:r>
              <a:rPr lang="nl-BE" sz="2700" dirty="0">
                <a:solidFill>
                  <a:schemeClr val="tx1"/>
                </a:solidFill>
              </a:rPr>
              <a:t>RVB AGB</a:t>
            </a:r>
            <a:br>
              <a:rPr lang="nl-BE" sz="2700" dirty="0">
                <a:solidFill>
                  <a:schemeClr val="tx1"/>
                </a:solidFill>
              </a:rPr>
            </a:br>
            <a:r>
              <a:rPr lang="nl-BE" sz="2700" dirty="0">
                <a:solidFill>
                  <a:schemeClr val="tx1"/>
                </a:solidFill>
              </a:rPr>
              <a:t>Gemeenteraad</a:t>
            </a:r>
            <a:br>
              <a:rPr lang="nl-BE" sz="2700" dirty="0">
                <a:solidFill>
                  <a:schemeClr val="tx1"/>
                </a:solidFill>
              </a:rPr>
            </a:br>
            <a:r>
              <a:rPr lang="nl-BE" sz="2700" dirty="0">
                <a:solidFill>
                  <a:schemeClr val="tx1"/>
                </a:solidFill>
              </a:rPr>
              <a:t>25 mei 2023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2A418AB-DA47-CC50-18A9-247B9F2B81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0695" y="1029957"/>
            <a:ext cx="4382453" cy="4119824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48E02922-2073-3C32-1E97-057F448C619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25661" y="878995"/>
            <a:ext cx="2790190" cy="1186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9367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6782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nl-BE" dirty="0"/>
              <a:t>Beleidsdoelstellingen binnen het AGB</a:t>
            </a: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88613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nl-BE" dirty="0"/>
              <a:t>BD22 : Kortenaken helpt zijn klanten op efficiënte en effectieve wijze zonder hierbij gebonden te zijn aan plaats en tijd</a:t>
            </a:r>
          </a:p>
          <a:p>
            <a:pPr lvl="1"/>
            <a:r>
              <a:rPr lang="nl-BE" dirty="0"/>
              <a:t>Aankoop en onderhoud van </a:t>
            </a:r>
            <a:r>
              <a:rPr lang="nl-BE" b="1" u="sng" dirty="0" err="1"/>
              <a:t>ticketing</a:t>
            </a:r>
            <a:r>
              <a:rPr lang="nl-BE" b="1" u="sng" dirty="0"/>
              <a:t> software om online in te schrijven </a:t>
            </a:r>
            <a:r>
              <a:rPr lang="nl-BE" dirty="0"/>
              <a:t>voor evenementen in (o.a.) de sporthal (</a:t>
            </a:r>
            <a:r>
              <a:rPr lang="nl-BE" dirty="0" err="1"/>
              <a:t>vb</a:t>
            </a:r>
            <a:r>
              <a:rPr lang="nl-BE" dirty="0"/>
              <a:t> </a:t>
            </a:r>
            <a:r>
              <a:rPr lang="nl-BE" dirty="0" err="1"/>
              <a:t>swiss</a:t>
            </a:r>
            <a:r>
              <a:rPr lang="nl-BE" dirty="0"/>
              <a:t> </a:t>
            </a:r>
            <a:r>
              <a:rPr lang="nl-BE" dirty="0" err="1"/>
              <a:t>jump</a:t>
            </a:r>
            <a:r>
              <a:rPr lang="nl-BE" dirty="0"/>
              <a:t> en spinning lessenreeksen)</a:t>
            </a:r>
          </a:p>
          <a:p>
            <a:pPr lvl="1"/>
            <a:r>
              <a:rPr lang="nl-BE" dirty="0"/>
              <a:t>Exploitatie uitgaven						1.469 EUR</a:t>
            </a:r>
          </a:p>
          <a:p>
            <a:pPr lvl="1"/>
            <a:r>
              <a:rPr lang="nl-BE" dirty="0"/>
              <a:t>Investeringen uitgaven						4.984 EUR</a:t>
            </a:r>
          </a:p>
          <a:p>
            <a:pPr marL="457200" lvl="1" indent="0">
              <a:buNone/>
            </a:pPr>
            <a:r>
              <a:rPr lang="nl-BE" dirty="0"/>
              <a:t>						</a:t>
            </a:r>
          </a:p>
          <a:p>
            <a:pPr marL="457200" lvl="1" indent="0">
              <a:buNone/>
            </a:pPr>
            <a:endParaRPr lang="nl-BE" dirty="0">
              <a:sym typeface="Wingdings" panose="05000000000000000000" pitchFamily="2" charset="2"/>
            </a:endParaRPr>
          </a:p>
          <a:p>
            <a:r>
              <a:rPr lang="nl-BE" dirty="0"/>
              <a:t>BD53 : Kortenaken wil een duurzame en milieuvriendelijke gemeente zijn</a:t>
            </a:r>
          </a:p>
          <a:p>
            <a:pPr lvl="1"/>
            <a:r>
              <a:rPr lang="nl-BE" b="1" u="sng" dirty="0" err="1">
                <a:solidFill>
                  <a:schemeClr val="tx2"/>
                </a:solidFill>
              </a:rPr>
              <a:t>Verledding</a:t>
            </a:r>
            <a:r>
              <a:rPr lang="nl-BE" b="1" u="sng" dirty="0">
                <a:solidFill>
                  <a:schemeClr val="tx2"/>
                </a:solidFill>
              </a:rPr>
              <a:t> </a:t>
            </a:r>
            <a:r>
              <a:rPr lang="nl-BE" dirty="0">
                <a:solidFill>
                  <a:schemeClr val="tx2"/>
                </a:solidFill>
              </a:rPr>
              <a:t>van de sporthal</a:t>
            </a:r>
          </a:p>
          <a:p>
            <a:pPr lvl="1"/>
            <a:r>
              <a:rPr lang="nl-BE" dirty="0">
                <a:solidFill>
                  <a:schemeClr val="tx2"/>
                </a:solidFill>
              </a:rPr>
              <a:t>Grotendeels uitgevoerd in 2022</a:t>
            </a:r>
          </a:p>
          <a:p>
            <a:pPr lvl="1"/>
            <a:r>
              <a:rPr lang="nl-BE" dirty="0">
                <a:solidFill>
                  <a:schemeClr val="tx2"/>
                </a:solidFill>
              </a:rPr>
              <a:t>Pas in voorjaar 2023 afgerond =&gt; factuur 2023 (47.326 EUR)</a:t>
            </a:r>
          </a:p>
        </p:txBody>
      </p:sp>
    </p:spTree>
    <p:extLst>
      <p:ext uri="{BB962C8B-B14F-4D97-AF65-F5344CB8AC3E}">
        <p14:creationId xmlns:p14="http://schemas.microsoft.com/office/powerpoint/2010/main" val="2670334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6831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Analyse bezettingsgraad sporthal - cijfers</a:t>
            </a: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88613"/>
            <a:ext cx="9441356" cy="4902139"/>
          </a:xfrm>
        </p:spPr>
        <p:txBody>
          <a:bodyPr>
            <a:normAutofit/>
          </a:bodyPr>
          <a:lstStyle/>
          <a:p>
            <a:r>
              <a:rPr lang="nl-BE" dirty="0"/>
              <a:t>Beste kwartalen in 2022</a:t>
            </a:r>
          </a:p>
          <a:p>
            <a:pPr lvl="1"/>
            <a:r>
              <a:rPr lang="nl-BE" dirty="0"/>
              <a:t>In kwartaal </a:t>
            </a:r>
            <a:r>
              <a:rPr lang="nl-BE" b="1" u="sng" dirty="0"/>
              <a:t>1 en 4 </a:t>
            </a:r>
            <a:r>
              <a:rPr lang="nl-BE" dirty="0"/>
              <a:t>meeste gereserveerde uren</a:t>
            </a:r>
          </a:p>
          <a:p>
            <a:r>
              <a:rPr lang="nl-BE" dirty="0"/>
              <a:t>Beste dag in 2022</a:t>
            </a:r>
          </a:p>
          <a:p>
            <a:pPr lvl="1"/>
            <a:r>
              <a:rPr lang="nl-BE" dirty="0"/>
              <a:t>Op </a:t>
            </a:r>
            <a:r>
              <a:rPr lang="nl-BE" b="1" u="sng" dirty="0"/>
              <a:t>dinsdagen</a:t>
            </a:r>
            <a:r>
              <a:rPr lang="nl-BE" dirty="0"/>
              <a:t> meeste reservaties</a:t>
            </a:r>
          </a:p>
          <a:p>
            <a:r>
              <a:rPr lang="nl-BE" dirty="0"/>
              <a:t>Grootste klanten in 2022</a:t>
            </a:r>
          </a:p>
          <a:p>
            <a:pPr lvl="1"/>
            <a:r>
              <a:rPr lang="nl-BE" b="1" u="sng" dirty="0"/>
              <a:t>Gemeente</a:t>
            </a:r>
            <a:r>
              <a:rPr lang="nl-BE" dirty="0"/>
              <a:t> Kortenaken met 36% van de omzet (2021 : 50%)</a:t>
            </a:r>
          </a:p>
          <a:p>
            <a:pPr lvl="1"/>
            <a:r>
              <a:rPr lang="nl-BE" b="1" u="sng" dirty="0"/>
              <a:t>Red </a:t>
            </a:r>
            <a:r>
              <a:rPr lang="nl-BE" b="1" u="sng" dirty="0" err="1"/>
              <a:t>Birdies</a:t>
            </a:r>
            <a:r>
              <a:rPr lang="nl-BE" b="1" u="sng" dirty="0"/>
              <a:t> </a:t>
            </a:r>
            <a:r>
              <a:rPr lang="nl-BE" dirty="0"/>
              <a:t>met 21,5% van de omzet</a:t>
            </a:r>
          </a:p>
          <a:p>
            <a:r>
              <a:rPr lang="nl-BE" dirty="0"/>
              <a:t>Totaal aantal gereserveerde uren in 2022 = </a:t>
            </a:r>
            <a:r>
              <a:rPr lang="nl-BE" b="1" u="sng" dirty="0"/>
              <a:t>3.066 uren</a:t>
            </a:r>
          </a:p>
          <a:p>
            <a:r>
              <a:rPr lang="nl-BE" dirty="0"/>
              <a:t>Totale omzet van de gebruikers in 2022 = </a:t>
            </a:r>
            <a:r>
              <a:rPr lang="nl-BE" b="1" u="sng" dirty="0"/>
              <a:t>19.640 EUR </a:t>
            </a:r>
            <a:r>
              <a:rPr lang="nl-BE" dirty="0"/>
              <a:t>(</a:t>
            </a:r>
            <a:r>
              <a:rPr lang="nl-BE" dirty="0" err="1"/>
              <a:t>excl</a:t>
            </a:r>
            <a:r>
              <a:rPr lang="nl-BE" dirty="0"/>
              <a:t> btw)</a:t>
            </a:r>
          </a:p>
          <a:p>
            <a:r>
              <a:rPr lang="nl-BE" dirty="0"/>
              <a:t>Meest voorkomende verhuur = </a:t>
            </a:r>
            <a:r>
              <a:rPr lang="nl-BE" b="1" u="sng" dirty="0"/>
              <a:t>3 units tegelijk</a:t>
            </a:r>
          </a:p>
          <a:p>
            <a:r>
              <a:rPr lang="nl-BE" b="1" u="sng" dirty="0"/>
              <a:t>April, mei en juni </a:t>
            </a:r>
            <a:r>
              <a:rPr lang="nl-BE" dirty="0"/>
              <a:t>meeste potentieel op verbetering</a:t>
            </a:r>
          </a:p>
          <a:p>
            <a:pPr marL="457200" lvl="1" indent="0">
              <a:buNone/>
            </a:pPr>
            <a:r>
              <a:rPr lang="nl-BE" dirty="0"/>
              <a:t>						</a:t>
            </a:r>
          </a:p>
          <a:p>
            <a:pPr marL="457200" lvl="1" indent="0">
              <a:buNone/>
            </a:pPr>
            <a:endParaRPr lang="nl-BE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747657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06734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Analyse bezettingsgraad sporthal - grafieken</a:t>
            </a: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88613"/>
            <a:ext cx="9441356" cy="4902139"/>
          </a:xfrm>
        </p:spPr>
        <p:txBody>
          <a:bodyPr>
            <a:normAutofit/>
          </a:bodyPr>
          <a:lstStyle/>
          <a:p>
            <a:endParaRPr lang="nl-BE" dirty="0"/>
          </a:p>
          <a:p>
            <a:pPr marL="457200" lvl="1" indent="0">
              <a:buNone/>
            </a:pPr>
            <a:r>
              <a:rPr lang="nl-BE" dirty="0"/>
              <a:t>						</a:t>
            </a:r>
          </a:p>
          <a:p>
            <a:pPr marL="457200" lvl="1" indent="0">
              <a:buNone/>
            </a:pPr>
            <a:endParaRPr lang="nl-BE" dirty="0">
              <a:sym typeface="Wingdings" panose="05000000000000000000" pitchFamily="2" charset="2"/>
            </a:endParaRPr>
          </a:p>
        </p:txBody>
      </p:sp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948A36FC-413D-89FB-C024-CF9C16972F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0136887"/>
              </p:ext>
            </p:extLst>
          </p:nvPr>
        </p:nvGraphicFramePr>
        <p:xfrm>
          <a:off x="295589" y="1751720"/>
          <a:ext cx="4648200" cy="3444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fiek 6">
            <a:extLst>
              <a:ext uri="{FF2B5EF4-FFF2-40B4-BE49-F238E27FC236}">
                <a16:creationId xmlns:a16="http://schemas.microsoft.com/office/drawing/2014/main" id="{F2362F4C-1CCA-7E35-AB9C-80B7146F25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4599235"/>
              </p:ext>
            </p:extLst>
          </p:nvPr>
        </p:nvGraphicFramePr>
        <p:xfrm>
          <a:off x="5073545" y="1646638"/>
          <a:ext cx="4648200" cy="3444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42871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75005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Analyse bezettingsgraad sporthal - grafieken</a:t>
            </a: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88613"/>
            <a:ext cx="9441356" cy="4902139"/>
          </a:xfrm>
        </p:spPr>
        <p:txBody>
          <a:bodyPr>
            <a:normAutofit/>
          </a:bodyPr>
          <a:lstStyle/>
          <a:p>
            <a:endParaRPr lang="nl-BE" dirty="0"/>
          </a:p>
          <a:p>
            <a:pPr marL="457200" lvl="1" indent="0">
              <a:buNone/>
            </a:pPr>
            <a:r>
              <a:rPr lang="nl-BE" dirty="0"/>
              <a:t>						</a:t>
            </a:r>
          </a:p>
          <a:p>
            <a:pPr marL="457200" lvl="1" indent="0">
              <a:buNone/>
            </a:pPr>
            <a:endParaRPr lang="nl-BE" dirty="0">
              <a:sym typeface="Wingdings" panose="05000000000000000000" pitchFamily="2" charset="2"/>
            </a:endParaRPr>
          </a:p>
        </p:txBody>
      </p:sp>
      <p:graphicFrame>
        <p:nvGraphicFramePr>
          <p:cNvPr id="4" name="Grafiek 3">
            <a:extLst>
              <a:ext uri="{FF2B5EF4-FFF2-40B4-BE49-F238E27FC236}">
                <a16:creationId xmlns:a16="http://schemas.microsoft.com/office/drawing/2014/main" id="{21C56001-E2DF-3F0E-C121-9FE04C3C9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11937102"/>
              </p:ext>
            </p:extLst>
          </p:nvPr>
        </p:nvGraphicFramePr>
        <p:xfrm>
          <a:off x="141231" y="1284605"/>
          <a:ext cx="7347585" cy="4963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Afbeelding 5" descr="Afbeelding met tafel&#10;&#10;Automatisch gegenereerde beschrijving">
            <a:extLst>
              <a:ext uri="{FF2B5EF4-FFF2-40B4-BE49-F238E27FC236}">
                <a16:creationId xmlns:a16="http://schemas.microsoft.com/office/drawing/2014/main" id="{8BCB8A57-71B9-8985-EFCF-C2BE479E11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816" y="3187840"/>
            <a:ext cx="215138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741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61406" y="1125417"/>
            <a:ext cx="9208943" cy="609531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chemeClr val="accent1"/>
                </a:solidFill>
              </a:rPr>
              <a:t>Budgettair resultaat = </a:t>
            </a:r>
            <a:r>
              <a:rPr lang="nl-BE" sz="2800" b="1" u="sng" dirty="0">
                <a:solidFill>
                  <a:schemeClr val="accent1"/>
                </a:solidFill>
              </a:rPr>
              <a:t>-2.272 EUR</a:t>
            </a:r>
            <a:endParaRPr lang="nl-BE" sz="2800" dirty="0">
              <a:solidFill>
                <a:schemeClr val="accent1"/>
              </a:solidFill>
            </a:endParaRPr>
          </a:p>
          <a:p>
            <a:pPr lvl="1"/>
            <a:r>
              <a:rPr lang="nl-BE" dirty="0"/>
              <a:t>Budgettair = de som van alle ontvangsten – alle uitgaven</a:t>
            </a:r>
          </a:p>
          <a:p>
            <a:pPr lvl="2"/>
            <a:r>
              <a:rPr lang="nl-BE" dirty="0"/>
              <a:t>Exploitatie						+ 35.760 EUR</a:t>
            </a:r>
          </a:p>
          <a:p>
            <a:pPr lvl="2"/>
            <a:r>
              <a:rPr lang="nl-BE" dirty="0"/>
              <a:t>Investeringen						  - 9.839 EUR</a:t>
            </a:r>
          </a:p>
          <a:p>
            <a:pPr lvl="2"/>
            <a:r>
              <a:rPr lang="nl-BE" dirty="0"/>
              <a:t>Financiering (leningen en aflossingen)	- 28.194 EUR</a:t>
            </a:r>
          </a:p>
          <a:p>
            <a:pPr marL="457200" lvl="1" indent="0">
              <a:buNone/>
            </a:pPr>
            <a:endParaRPr lang="nl-BE" dirty="0">
              <a:sym typeface="Wingdings" panose="05000000000000000000" pitchFamily="2" charset="2"/>
            </a:endParaRPr>
          </a:p>
          <a:p>
            <a:pPr lvl="1"/>
            <a:r>
              <a:rPr lang="nl-BE" dirty="0"/>
              <a:t>Gecumuleerd budgettair resultaat vorig boekjaar = </a:t>
            </a:r>
            <a:r>
              <a:rPr lang="nl-BE" b="1" dirty="0">
                <a:solidFill>
                  <a:schemeClr val="accent1"/>
                </a:solidFill>
              </a:rPr>
              <a:t>+ </a:t>
            </a:r>
            <a:r>
              <a:rPr lang="nl-BE" b="1" u="sng" dirty="0">
                <a:solidFill>
                  <a:schemeClr val="accent1"/>
                </a:solidFill>
              </a:rPr>
              <a:t>65.293 EUR</a:t>
            </a:r>
            <a:r>
              <a:rPr lang="nl-BE" b="1" dirty="0">
                <a:solidFill>
                  <a:schemeClr val="accent1"/>
                </a:solidFill>
              </a:rPr>
              <a:t> </a:t>
            </a:r>
            <a:endParaRPr lang="nl-BE" dirty="0">
              <a:solidFill>
                <a:schemeClr val="tx2"/>
              </a:solidFill>
            </a:endParaRPr>
          </a:p>
          <a:p>
            <a:pPr lvl="1"/>
            <a:r>
              <a:rPr lang="nl-BE" dirty="0"/>
              <a:t>Gecumuleerd budgettair resultaat = 63.020,34 EUR</a:t>
            </a:r>
          </a:p>
          <a:p>
            <a:pPr lvl="1"/>
            <a:r>
              <a:rPr lang="nl-BE" dirty="0"/>
              <a:t>Onbeschikbare gelden = 0</a:t>
            </a:r>
          </a:p>
          <a:p>
            <a:endParaRPr lang="nl-BE" sz="1200" dirty="0"/>
          </a:p>
          <a:p>
            <a:pPr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Beschikbaar budgettair resultaat = </a:t>
            </a:r>
            <a:r>
              <a:rPr lang="nl-BE" sz="2800" b="1" dirty="0">
                <a:solidFill>
                  <a:schemeClr val="accent1"/>
                </a:solidFill>
              </a:rPr>
              <a:t>+</a:t>
            </a:r>
            <a:r>
              <a:rPr lang="nl-BE" sz="2800" b="1" u="sng" dirty="0">
                <a:solidFill>
                  <a:schemeClr val="accent1"/>
                </a:solidFill>
              </a:rPr>
              <a:t>63.020 EUR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BE" sz="1700" dirty="0">
                <a:solidFill>
                  <a:schemeClr val="tx1"/>
                </a:solidFill>
              </a:rPr>
              <a:t>56.535 EUR op de zichtrekening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BE" sz="1700" dirty="0">
                <a:solidFill>
                  <a:schemeClr val="tx1"/>
                </a:solidFill>
              </a:rPr>
              <a:t>Moet elk boekjaar positief zijn !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nl-BE" sz="28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Autofinancieringsmarge = </a:t>
            </a:r>
            <a:r>
              <a:rPr lang="nl-BE" sz="2800" b="1" u="sng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-2.272 EUR</a:t>
            </a:r>
            <a:endParaRPr lang="nl-BE" sz="2800" b="1" u="sng" dirty="0">
              <a:solidFill>
                <a:schemeClr val="tx1"/>
              </a:solidFill>
            </a:endParaRP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419E20A9-FF41-8E1F-0D8B-C03FCA313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255" y="308149"/>
            <a:ext cx="9602129" cy="675005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Staat van het financieel evenwicht – budgettair </a:t>
            </a:r>
            <a:r>
              <a:rPr lang="nl-BE" sz="3100" dirty="0"/>
              <a:t>(J2)</a:t>
            </a:r>
            <a:endParaRPr lang="nl-BE" sz="3100" u="sng" dirty="0"/>
          </a:p>
        </p:txBody>
      </p:sp>
    </p:spTree>
    <p:extLst>
      <p:ext uri="{BB962C8B-B14F-4D97-AF65-F5344CB8AC3E}">
        <p14:creationId xmlns:p14="http://schemas.microsoft.com/office/powerpoint/2010/main" val="4170213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ijdelijke aanduiding voor inhoud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806542"/>
              </p:ext>
            </p:extLst>
          </p:nvPr>
        </p:nvGraphicFramePr>
        <p:xfrm>
          <a:off x="525578" y="1517074"/>
          <a:ext cx="10073842" cy="52037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Wolkvormige toelichting 4"/>
          <p:cNvSpPr/>
          <p:nvPr/>
        </p:nvSpPr>
        <p:spPr>
          <a:xfrm>
            <a:off x="8717280" y="3063240"/>
            <a:ext cx="2034540" cy="8001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Budgettair resultaat</a:t>
            </a:r>
          </a:p>
        </p:txBody>
      </p:sp>
      <p:sp>
        <p:nvSpPr>
          <p:cNvPr id="4" name="Tekstvak 3"/>
          <p:cNvSpPr txBox="1"/>
          <p:nvPr/>
        </p:nvSpPr>
        <p:spPr>
          <a:xfrm>
            <a:off x="525578" y="1977489"/>
            <a:ext cx="8785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De autofinancieringsmarge geeft aan in welke mate het openbaar bestuur zijn leninglasten kan dragen met het overschot op de gewone werking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A19982-6AFF-6D48-FE65-32133ADD50E5}"/>
              </a:ext>
            </a:extLst>
          </p:cNvPr>
          <p:cNvSpPr txBox="1"/>
          <p:nvPr/>
        </p:nvSpPr>
        <p:spPr>
          <a:xfrm>
            <a:off x="1205802" y="5606980"/>
            <a:ext cx="7234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dirty="0"/>
              <a:t>AFM moet positief zijn op het einde van het meerjarenplan (2025)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E2FC0C9F-1D68-B68E-8E3E-89CCA3661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619" y="529401"/>
            <a:ext cx="9109760" cy="675005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nl-BE" dirty="0"/>
              <a:t>Staat van het financieel evenwicht - budgettair</a:t>
            </a:r>
            <a:endParaRPr lang="nl-BE" sz="3200" u="sng" dirty="0"/>
          </a:p>
        </p:txBody>
      </p:sp>
    </p:spTree>
    <p:extLst>
      <p:ext uri="{BB962C8B-B14F-4D97-AF65-F5344CB8AC3E}">
        <p14:creationId xmlns:p14="http://schemas.microsoft.com/office/powerpoint/2010/main" val="2004937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4152" y="340659"/>
            <a:ext cx="8596668" cy="7135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3200" dirty="0"/>
              <a:t>Balans actief : 3.478.742 EUR (J4)</a:t>
            </a:r>
            <a:endParaRPr lang="nl-BE" sz="3200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0971" y="1147954"/>
            <a:ext cx="8596669" cy="5607848"/>
          </a:xfrm>
        </p:spPr>
        <p:txBody>
          <a:bodyPr>
            <a:normAutofit/>
          </a:bodyPr>
          <a:lstStyle/>
          <a:p>
            <a:r>
              <a:rPr lang="nl-BE" sz="2800" dirty="0"/>
              <a:t>Vlottende Activa (123.271 EUR)</a:t>
            </a:r>
          </a:p>
          <a:p>
            <a:pPr lvl="1"/>
            <a:r>
              <a:rPr lang="nl-BE" sz="2400" dirty="0"/>
              <a:t>Zichtrekening = </a:t>
            </a:r>
            <a:r>
              <a:rPr lang="nl-BE" sz="2400" u="sng" dirty="0"/>
              <a:t>56.556</a:t>
            </a:r>
            <a:r>
              <a:rPr lang="nl-BE" sz="2400" dirty="0"/>
              <a:t> EUR</a:t>
            </a:r>
          </a:p>
          <a:p>
            <a:pPr lvl="1"/>
            <a:r>
              <a:rPr lang="nl-BE" sz="2400" dirty="0"/>
              <a:t>Vorderingen KT </a:t>
            </a:r>
            <a:r>
              <a:rPr lang="nl-BE" sz="2400" dirty="0" err="1"/>
              <a:t>mbt</a:t>
            </a:r>
            <a:r>
              <a:rPr lang="nl-BE" sz="2400" dirty="0"/>
              <a:t> uitbating sporthal = </a:t>
            </a:r>
            <a:r>
              <a:rPr lang="nl-BE" sz="2400" u="sng" dirty="0"/>
              <a:t>44.391</a:t>
            </a:r>
            <a:r>
              <a:rPr lang="nl-BE" sz="2400" dirty="0"/>
              <a:t> EUR</a:t>
            </a:r>
          </a:p>
          <a:p>
            <a:pPr lvl="1"/>
            <a:r>
              <a:rPr lang="nl-BE" sz="2400" dirty="0"/>
              <a:t>Andere vorderingen KT (BTW, lening GE) = </a:t>
            </a:r>
            <a:r>
              <a:rPr lang="nl-BE" sz="2400" u="sng" dirty="0"/>
              <a:t>22.165</a:t>
            </a:r>
            <a:r>
              <a:rPr lang="nl-BE" sz="2400" dirty="0"/>
              <a:t> EUR</a:t>
            </a:r>
          </a:p>
          <a:p>
            <a:pPr marL="457200" lvl="1" indent="0">
              <a:buNone/>
            </a:pPr>
            <a:endParaRPr lang="nl-BE" sz="2400" dirty="0">
              <a:sym typeface="Wingdings" panose="05000000000000000000" pitchFamily="2" charset="2"/>
            </a:endParaRPr>
          </a:p>
          <a:p>
            <a:r>
              <a:rPr lang="nl-BE" sz="2800" dirty="0"/>
              <a:t>Vaste Activa (3.355.470 EUR)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Erfpacht</a:t>
            </a:r>
            <a:r>
              <a:rPr lang="nl-BE" sz="2400" b="1" dirty="0">
                <a:solidFill>
                  <a:schemeClr val="tx1"/>
                </a:solidFill>
              </a:rPr>
              <a:t> </a:t>
            </a:r>
            <a:r>
              <a:rPr lang="nl-BE" sz="2400" dirty="0">
                <a:solidFill>
                  <a:schemeClr val="tx1"/>
                </a:solidFill>
              </a:rPr>
              <a:t>=</a:t>
            </a:r>
            <a:r>
              <a:rPr lang="nl-BE" sz="2400" b="1" dirty="0">
                <a:solidFill>
                  <a:schemeClr val="tx1"/>
                </a:solidFill>
              </a:rPr>
              <a:t> </a:t>
            </a:r>
            <a:r>
              <a:rPr lang="nl-BE" sz="2400" u="sng" dirty="0">
                <a:solidFill>
                  <a:schemeClr val="tx1"/>
                </a:solidFill>
              </a:rPr>
              <a:t>3.326.012</a:t>
            </a:r>
            <a:r>
              <a:rPr lang="nl-BE" sz="2400" dirty="0">
                <a:solidFill>
                  <a:schemeClr val="tx1"/>
                </a:solidFill>
              </a:rPr>
              <a:t> EUR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Installaties, machines en uitrusting = </a:t>
            </a:r>
            <a:r>
              <a:rPr lang="nl-BE" sz="2400" u="sng" dirty="0">
                <a:solidFill>
                  <a:schemeClr val="tx1"/>
                </a:solidFill>
              </a:rPr>
              <a:t>15.253</a:t>
            </a:r>
            <a:r>
              <a:rPr lang="nl-BE" sz="2400" dirty="0">
                <a:solidFill>
                  <a:schemeClr val="tx1"/>
                </a:solidFill>
              </a:rPr>
              <a:t> EUR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Meubilair en kantooruitrusting = </a:t>
            </a:r>
            <a:r>
              <a:rPr lang="nl-BE" sz="2400" u="sng" dirty="0">
                <a:solidFill>
                  <a:schemeClr val="tx1"/>
                </a:solidFill>
              </a:rPr>
              <a:t>8.926</a:t>
            </a:r>
            <a:r>
              <a:rPr lang="nl-BE" sz="2400" dirty="0">
                <a:solidFill>
                  <a:schemeClr val="tx1"/>
                </a:solidFill>
              </a:rPr>
              <a:t> EUR (metalen kooien, trainingsdoelen, divers sportmateriaal)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Software = </a:t>
            </a:r>
            <a:r>
              <a:rPr lang="nl-BE" sz="2400" u="sng" dirty="0">
                <a:solidFill>
                  <a:schemeClr val="tx1"/>
                </a:solidFill>
              </a:rPr>
              <a:t>4.154</a:t>
            </a:r>
            <a:r>
              <a:rPr lang="nl-BE" sz="2400" dirty="0">
                <a:solidFill>
                  <a:schemeClr val="tx1"/>
                </a:solidFill>
              </a:rPr>
              <a:t> EUR</a:t>
            </a:r>
          </a:p>
          <a:p>
            <a:pPr marL="457200" lvl="1" indent="0">
              <a:buNone/>
            </a:pPr>
            <a:endParaRPr lang="nl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7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4152" y="340659"/>
            <a:ext cx="8596668" cy="7135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3200" dirty="0"/>
              <a:t>Balans Passief : 3.478.742 EUR (J4)</a:t>
            </a:r>
            <a:endParaRPr lang="nl-BE" sz="3200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0971" y="1147954"/>
            <a:ext cx="8596669" cy="5607848"/>
          </a:xfrm>
        </p:spPr>
        <p:txBody>
          <a:bodyPr>
            <a:normAutofit/>
          </a:bodyPr>
          <a:lstStyle/>
          <a:p>
            <a:r>
              <a:rPr lang="nl-BE" sz="2800" dirty="0"/>
              <a:t>Schulden (3.394.240 EUR)</a:t>
            </a:r>
          </a:p>
          <a:p>
            <a:pPr lvl="1"/>
            <a:r>
              <a:rPr lang="nl-BE" sz="2400" dirty="0"/>
              <a:t>Schulden </a:t>
            </a:r>
            <a:r>
              <a:rPr lang="nl-BE" sz="2400" dirty="0" err="1"/>
              <a:t>mbt</a:t>
            </a:r>
            <a:r>
              <a:rPr lang="nl-BE" sz="2400" dirty="0"/>
              <a:t> “jaarwerking 2022” = </a:t>
            </a:r>
            <a:r>
              <a:rPr lang="nl-BE" sz="2400" u="sng" dirty="0"/>
              <a:t>58.157</a:t>
            </a:r>
            <a:r>
              <a:rPr lang="nl-BE" sz="2400" dirty="0"/>
              <a:t> EUR</a:t>
            </a:r>
          </a:p>
          <a:p>
            <a:pPr lvl="2"/>
            <a:r>
              <a:rPr lang="nl-BE" sz="2200" dirty="0"/>
              <a:t>leveranciers, aflossing erfpacht en lening GE, winstuitkering</a:t>
            </a:r>
          </a:p>
          <a:p>
            <a:pPr lvl="1"/>
            <a:r>
              <a:rPr lang="nl-BE" sz="2400" dirty="0"/>
              <a:t>Schulden &lt; 1j = </a:t>
            </a:r>
            <a:r>
              <a:rPr lang="nl-BE" sz="2400" u="sng" dirty="0"/>
              <a:t>38.511</a:t>
            </a:r>
            <a:r>
              <a:rPr lang="nl-BE" sz="2400" dirty="0"/>
              <a:t> EUR (aflossingen 2023)</a:t>
            </a:r>
          </a:p>
          <a:p>
            <a:pPr lvl="1"/>
            <a:r>
              <a:rPr lang="nl-BE" sz="2400" dirty="0"/>
              <a:t>Schulden op LT = </a:t>
            </a:r>
            <a:r>
              <a:rPr lang="nl-BE" sz="2400" u="sng" dirty="0"/>
              <a:t>3.295.857</a:t>
            </a:r>
            <a:r>
              <a:rPr lang="nl-BE" sz="2400" dirty="0"/>
              <a:t> EUR (erfpacht en lening GE)</a:t>
            </a:r>
          </a:p>
          <a:p>
            <a:pPr marL="457200" lvl="1" indent="0">
              <a:buNone/>
            </a:pPr>
            <a:endParaRPr lang="nl-BE" sz="2400" dirty="0">
              <a:sym typeface="Wingdings" panose="05000000000000000000" pitchFamily="2" charset="2"/>
            </a:endParaRPr>
          </a:p>
          <a:p>
            <a:r>
              <a:rPr lang="nl-BE" sz="2800" dirty="0"/>
              <a:t>Netto-actief (84.502 EUR)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Gecumuleerd (boekhoudkundig) overschot</a:t>
            </a:r>
            <a:r>
              <a:rPr lang="nl-BE" sz="2400" b="1" dirty="0">
                <a:solidFill>
                  <a:schemeClr val="tx1"/>
                </a:solidFill>
              </a:rPr>
              <a:t> </a:t>
            </a:r>
            <a:r>
              <a:rPr lang="nl-BE" sz="2400" dirty="0">
                <a:solidFill>
                  <a:schemeClr val="tx1"/>
                </a:solidFill>
              </a:rPr>
              <a:t>=</a:t>
            </a:r>
            <a:r>
              <a:rPr lang="nl-BE" sz="2400" b="1" dirty="0">
                <a:solidFill>
                  <a:schemeClr val="tx1"/>
                </a:solidFill>
              </a:rPr>
              <a:t> </a:t>
            </a:r>
            <a:r>
              <a:rPr lang="nl-BE" sz="2400" u="sng" dirty="0">
                <a:solidFill>
                  <a:schemeClr val="tx1"/>
                </a:solidFill>
              </a:rPr>
              <a:t>59.502</a:t>
            </a:r>
            <a:r>
              <a:rPr lang="nl-BE" sz="2400" dirty="0">
                <a:solidFill>
                  <a:schemeClr val="tx1"/>
                </a:solidFill>
              </a:rPr>
              <a:t> EUR</a:t>
            </a:r>
          </a:p>
          <a:p>
            <a:pPr lvl="1"/>
            <a:r>
              <a:rPr lang="nl-BE" sz="2400" dirty="0">
                <a:solidFill>
                  <a:schemeClr val="tx1"/>
                </a:solidFill>
              </a:rPr>
              <a:t>Inbreng = </a:t>
            </a:r>
            <a:r>
              <a:rPr lang="nl-BE" sz="2400" u="sng" dirty="0">
                <a:solidFill>
                  <a:schemeClr val="tx1"/>
                </a:solidFill>
              </a:rPr>
              <a:t>25.000</a:t>
            </a:r>
            <a:r>
              <a:rPr lang="nl-BE" sz="2400" dirty="0">
                <a:solidFill>
                  <a:schemeClr val="tx1"/>
                </a:solidFill>
              </a:rPr>
              <a:t> EUR</a:t>
            </a:r>
          </a:p>
          <a:p>
            <a:pPr marL="457200" lvl="1" indent="0">
              <a:buNone/>
            </a:pPr>
            <a:endParaRPr lang="nl-B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3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4152" y="340659"/>
            <a:ext cx="8596668" cy="7135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3200" dirty="0"/>
              <a:t>Staat van opbrengsten en kosten (J5)</a:t>
            </a:r>
            <a:endParaRPr lang="nl-BE" sz="3200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0971" y="1147954"/>
            <a:ext cx="8596669" cy="5607848"/>
          </a:xfrm>
        </p:spPr>
        <p:txBody>
          <a:bodyPr>
            <a:normAutofit/>
          </a:bodyPr>
          <a:lstStyle/>
          <a:p>
            <a:r>
              <a:rPr lang="nl-BE" sz="2800" dirty="0"/>
              <a:t>KOSTEN (195.542 EUR)</a:t>
            </a:r>
          </a:p>
          <a:p>
            <a:pPr lvl="1"/>
            <a:r>
              <a:rPr lang="nl-BE" sz="2400" dirty="0"/>
              <a:t>Goederen en diensten = </a:t>
            </a:r>
            <a:r>
              <a:rPr lang="nl-BE" sz="2400" u="sng" dirty="0"/>
              <a:t>134.179</a:t>
            </a:r>
            <a:r>
              <a:rPr lang="nl-BE" sz="2400" dirty="0"/>
              <a:t> EUR</a:t>
            </a:r>
          </a:p>
          <a:p>
            <a:pPr lvl="2"/>
            <a:r>
              <a:rPr lang="nl-BE" sz="2200" dirty="0"/>
              <a:t>Elektriciteit = 36.304 EUR</a:t>
            </a:r>
          </a:p>
          <a:p>
            <a:pPr lvl="2"/>
            <a:r>
              <a:rPr lang="nl-BE" sz="2200" dirty="0"/>
              <a:t>Gas = 22.154 EUR</a:t>
            </a:r>
          </a:p>
          <a:p>
            <a:pPr lvl="2"/>
            <a:r>
              <a:rPr lang="nl-BE" sz="2200" dirty="0"/>
              <a:t>Onderhoud DBFM = 61.846 EUR</a:t>
            </a:r>
          </a:p>
          <a:p>
            <a:pPr lvl="2"/>
            <a:r>
              <a:rPr lang="nl-BE" sz="2200" dirty="0"/>
              <a:t>Winstuitkering aan GE = 10.000 EUR</a:t>
            </a:r>
          </a:p>
          <a:p>
            <a:pPr lvl="2"/>
            <a:endParaRPr lang="nl-BE" sz="2200" dirty="0"/>
          </a:p>
          <a:p>
            <a:pPr lvl="1"/>
            <a:r>
              <a:rPr lang="nl-BE" sz="2400" dirty="0"/>
              <a:t>Afschrijvingen = </a:t>
            </a:r>
            <a:r>
              <a:rPr lang="nl-BE" sz="2400" u="sng" dirty="0"/>
              <a:t>49.256</a:t>
            </a:r>
            <a:r>
              <a:rPr lang="nl-BE" sz="2400" dirty="0"/>
              <a:t> EUR</a:t>
            </a:r>
          </a:p>
          <a:p>
            <a:pPr lvl="1"/>
            <a:endParaRPr lang="nl-BE" sz="2400" dirty="0"/>
          </a:p>
          <a:p>
            <a:pPr lvl="1"/>
            <a:r>
              <a:rPr lang="nl-BE" sz="2400" dirty="0"/>
              <a:t>Onroerende voorheffing = </a:t>
            </a:r>
            <a:r>
              <a:rPr lang="nl-BE" sz="2400" u="sng" dirty="0"/>
              <a:t>11.905</a:t>
            </a:r>
            <a:r>
              <a:rPr lang="nl-BE" sz="2400" dirty="0"/>
              <a:t> EUR</a:t>
            </a:r>
          </a:p>
          <a:p>
            <a:pPr marL="457200" lvl="1" indent="0">
              <a:buNone/>
            </a:pP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899877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7314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dirty="0"/>
              <a:t>Evolutie exploitatie-uitgaven</a:t>
            </a:r>
            <a:endParaRPr lang="nl-BE" sz="3200" u="sng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32BB51B-C5AC-A56E-2D0E-6F8ACEFBD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53" y="1644967"/>
            <a:ext cx="8383507" cy="519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7314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dirty="0"/>
              <a:t>Evolutie goederen en diensten</a:t>
            </a:r>
            <a:endParaRPr lang="nl-BE" sz="3200" u="sng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BE63DC-49AF-92A4-DE49-85F5C8B61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" y="1436914"/>
            <a:ext cx="6813535" cy="542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11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4152" y="340659"/>
            <a:ext cx="8596668" cy="7135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3200" dirty="0"/>
              <a:t>Staat van opbrengsten en kosten</a:t>
            </a:r>
            <a:endParaRPr lang="nl-BE" sz="3200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0971" y="1147954"/>
            <a:ext cx="8596669" cy="5607848"/>
          </a:xfrm>
        </p:spPr>
        <p:txBody>
          <a:bodyPr>
            <a:normAutofit/>
          </a:bodyPr>
          <a:lstStyle/>
          <a:p>
            <a:r>
              <a:rPr lang="nl-BE" sz="2800" dirty="0"/>
              <a:t>OPBRENGSTEN (192.068 EUR)</a:t>
            </a:r>
          </a:p>
          <a:p>
            <a:pPr lvl="1"/>
            <a:r>
              <a:rPr lang="nl-BE" sz="2400" dirty="0"/>
              <a:t>Opbrengsten uit de werking = </a:t>
            </a:r>
            <a:r>
              <a:rPr lang="nl-BE" sz="2400" u="sng" dirty="0"/>
              <a:t>179.918</a:t>
            </a:r>
            <a:r>
              <a:rPr lang="nl-BE" sz="2400" dirty="0"/>
              <a:t> EUR</a:t>
            </a:r>
          </a:p>
          <a:p>
            <a:pPr lvl="2"/>
            <a:r>
              <a:rPr lang="nl-BE" sz="2200" dirty="0"/>
              <a:t>Prijssubsidies = 153.058 EUR</a:t>
            </a:r>
          </a:p>
          <a:p>
            <a:pPr lvl="2"/>
            <a:r>
              <a:rPr lang="nl-BE" sz="2200" dirty="0"/>
              <a:t>Huur gebruikers sporthal en cafetaria = 26.340 EUR</a:t>
            </a:r>
          </a:p>
          <a:p>
            <a:pPr lvl="2"/>
            <a:endParaRPr lang="nl-BE" sz="2200" dirty="0"/>
          </a:p>
          <a:p>
            <a:pPr lvl="1"/>
            <a:r>
              <a:rPr lang="nl-BE" sz="2400" dirty="0"/>
              <a:t>Recuperaties van kosten = </a:t>
            </a:r>
            <a:r>
              <a:rPr lang="nl-BE" sz="2400" u="sng" dirty="0"/>
              <a:t>12.150</a:t>
            </a:r>
            <a:r>
              <a:rPr lang="nl-BE" sz="2400" dirty="0"/>
              <a:t> EUR</a:t>
            </a:r>
          </a:p>
          <a:p>
            <a:pPr lvl="3"/>
            <a:r>
              <a:rPr lang="nl-BE" sz="2000" dirty="0"/>
              <a:t>Gas, elektriciteit, water cafetaria</a:t>
            </a:r>
          </a:p>
          <a:p>
            <a:pPr lvl="2"/>
            <a:endParaRPr lang="nl-BE" sz="2200" dirty="0"/>
          </a:p>
          <a:p>
            <a:pPr lvl="1"/>
            <a:r>
              <a:rPr lang="nl-BE" sz="2400" dirty="0"/>
              <a:t>Operationeel tekort boekjaar = -</a:t>
            </a:r>
            <a:r>
              <a:rPr lang="nl-BE" sz="2400" u="sng" dirty="0"/>
              <a:t>3.474</a:t>
            </a:r>
            <a:r>
              <a:rPr lang="nl-BE" sz="2400" dirty="0"/>
              <a:t> EUR</a:t>
            </a:r>
          </a:p>
          <a:p>
            <a:pPr marL="457200" lvl="1" indent="0">
              <a:buNone/>
            </a:pP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104157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27314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dirty="0"/>
              <a:t>Evolutie exploitatie-ontvangsten</a:t>
            </a:r>
            <a:endParaRPr lang="nl-BE" sz="3200" u="sng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E15938C-94C2-C3EB-6459-3923669D0F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1594484"/>
            <a:ext cx="8067000" cy="513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5843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74152" y="340659"/>
            <a:ext cx="8596668" cy="7135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3200" dirty="0"/>
              <a:t>Verwerking van het resultaat </a:t>
            </a:r>
            <a:endParaRPr lang="nl-BE" sz="3200" b="1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870971" y="1147954"/>
            <a:ext cx="8983034" cy="5607848"/>
          </a:xfrm>
        </p:spPr>
        <p:txBody>
          <a:bodyPr>
            <a:normAutofit/>
          </a:bodyPr>
          <a:lstStyle/>
          <a:p>
            <a:endParaRPr lang="nl-BE" sz="2800" dirty="0"/>
          </a:p>
          <a:p>
            <a:r>
              <a:rPr lang="nl-BE" sz="2800" dirty="0"/>
              <a:t>Voorstel : winstuitkering van </a:t>
            </a:r>
            <a:r>
              <a:rPr lang="nl-BE" sz="2800" u="sng" dirty="0"/>
              <a:t>10.000</a:t>
            </a:r>
            <a:r>
              <a:rPr lang="nl-BE" sz="2800" dirty="0"/>
              <a:t> EUR aan de Gemeente</a:t>
            </a:r>
          </a:p>
          <a:p>
            <a:pPr lvl="1"/>
            <a:r>
              <a:rPr lang="nl-BE" sz="2600" dirty="0"/>
              <a:t>Beschikbaar budgettair resultaat = 63.020 EUR</a:t>
            </a:r>
          </a:p>
          <a:p>
            <a:pPr lvl="1"/>
            <a:r>
              <a:rPr lang="nl-BE" sz="2600" dirty="0"/>
              <a:t>Boekhoudkundig gecumuleerd overschot = 57.002 EUR</a:t>
            </a:r>
          </a:p>
          <a:p>
            <a:pPr lvl="2"/>
            <a:endParaRPr lang="nl-BE" sz="2200" dirty="0"/>
          </a:p>
          <a:p>
            <a:r>
              <a:rPr lang="nl-BE" sz="2600" dirty="0"/>
              <a:t>Over te dragen tekort boekjaar = -</a:t>
            </a:r>
            <a:r>
              <a:rPr lang="nl-BE" sz="2600" u="sng" dirty="0"/>
              <a:t>13.474</a:t>
            </a:r>
            <a:r>
              <a:rPr lang="nl-BE" sz="2600" dirty="0"/>
              <a:t> EUR</a:t>
            </a:r>
          </a:p>
          <a:p>
            <a:pPr marL="457200" lvl="1" indent="0">
              <a:buNone/>
            </a:pP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2455952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5" y="265619"/>
            <a:ext cx="8580966" cy="675790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nl-BE" sz="3200" dirty="0"/>
              <a:t>Micromodel NBB – vennootschap zonder kapitaal</a:t>
            </a:r>
            <a:endParaRPr lang="nl-BE" sz="3200" u="sng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05032AE-721B-1F19-284A-42AEC28870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953" y="1049390"/>
            <a:ext cx="5760720" cy="568769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t 3">
                <a:extLst>
                  <a:ext uri="{FF2B5EF4-FFF2-40B4-BE49-F238E27FC236}">
                    <a16:creationId xmlns:a16="http://schemas.microsoft.com/office/drawing/2014/main" id="{DDEADE09-F75F-DF5D-EE9C-926BA85CA5DE}"/>
                  </a:ext>
                </a:extLst>
              </p14:cNvPr>
              <p14:cNvContentPartPr/>
              <p14:nvPr/>
            </p14:nvContentPartPr>
            <p14:xfrm>
              <a:off x="5265178" y="6520403"/>
              <a:ext cx="819000" cy="21600"/>
            </p14:xfrm>
          </p:contentPart>
        </mc:Choice>
        <mc:Fallback>
          <p:pic>
            <p:nvPicPr>
              <p:cNvPr id="4" name="Inkt 3">
                <a:extLst>
                  <a:ext uri="{FF2B5EF4-FFF2-40B4-BE49-F238E27FC236}">
                    <a16:creationId xmlns:a16="http://schemas.microsoft.com/office/drawing/2014/main" id="{DDEADE09-F75F-DF5D-EE9C-926BA85CA5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11538" y="6412403"/>
                <a:ext cx="926640" cy="23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6588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265619"/>
            <a:ext cx="8567150" cy="6757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2800" dirty="0"/>
              <a:t>Micromodel NBB – vennootschap zonder kapitaal</a:t>
            </a:r>
            <a:endParaRPr lang="nl-BE" sz="2800" u="sng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0CBC2C6-6320-13F5-ABDB-CA96940398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55" y="1358698"/>
            <a:ext cx="6870049" cy="402721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878EB7D2-4B4A-5175-0BFE-77FA221A98B9}"/>
                  </a:ext>
                </a:extLst>
              </p14:cNvPr>
              <p14:cNvContentPartPr/>
              <p14:nvPr/>
            </p14:nvContentPartPr>
            <p14:xfrm>
              <a:off x="6551098" y="2821763"/>
              <a:ext cx="501120" cy="12240"/>
            </p14:xfrm>
          </p:contentPart>
        </mc:Choice>
        <mc:Fallback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878EB7D2-4B4A-5175-0BFE-77FA221A98B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97458" y="2714123"/>
                <a:ext cx="60876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Inkt 6">
                <a:extLst>
                  <a:ext uri="{FF2B5EF4-FFF2-40B4-BE49-F238E27FC236}">
                    <a16:creationId xmlns:a16="http://schemas.microsoft.com/office/drawing/2014/main" id="{0DA71AE0-3034-7566-5F22-C10A40228AB8}"/>
                  </a:ext>
                </a:extLst>
              </p14:cNvPr>
              <p14:cNvContentPartPr/>
              <p14:nvPr/>
            </p14:nvContentPartPr>
            <p14:xfrm>
              <a:off x="6661618" y="4009043"/>
              <a:ext cx="491760" cy="31320"/>
            </p14:xfrm>
          </p:contentPart>
        </mc:Choice>
        <mc:Fallback>
          <p:pic>
            <p:nvPicPr>
              <p:cNvPr id="7" name="Inkt 6">
                <a:extLst>
                  <a:ext uri="{FF2B5EF4-FFF2-40B4-BE49-F238E27FC236}">
                    <a16:creationId xmlns:a16="http://schemas.microsoft.com/office/drawing/2014/main" id="{0DA71AE0-3034-7566-5F22-C10A40228AB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07978" y="3901043"/>
                <a:ext cx="599400" cy="24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63195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13E31822-1C7E-006F-768A-9CF9DD88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5619"/>
            <a:ext cx="8567150" cy="675790"/>
          </a:xfrm>
          <a:ln w="190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r>
              <a:rPr lang="nl-BE" sz="2800" dirty="0"/>
              <a:t>Investeringen 2022 – p.64</a:t>
            </a:r>
            <a:endParaRPr lang="nl-BE" sz="2800" u="sng" dirty="0"/>
          </a:p>
        </p:txBody>
      </p:sp>
      <p:pic>
        <p:nvPicPr>
          <p:cNvPr id="4" name="Afbeelding 3" descr="Afbeelding met tekst&#10;&#10;Automatisch gegenereerde beschrijving">
            <a:extLst>
              <a:ext uri="{FF2B5EF4-FFF2-40B4-BE49-F238E27FC236}">
                <a16:creationId xmlns:a16="http://schemas.microsoft.com/office/drawing/2014/main" id="{F705E47B-B669-F696-A9EF-1A8374307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7646" y="1109640"/>
            <a:ext cx="13045163" cy="408535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" name="Inkt 7">
                <a:extLst>
                  <a:ext uri="{FF2B5EF4-FFF2-40B4-BE49-F238E27FC236}">
                    <a16:creationId xmlns:a16="http://schemas.microsoft.com/office/drawing/2014/main" id="{E25BCB28-4EAB-C8D4-305A-C5F47D58A38E}"/>
                  </a:ext>
                </a:extLst>
              </p14:cNvPr>
              <p14:cNvContentPartPr/>
              <p14:nvPr/>
            </p14:nvContentPartPr>
            <p14:xfrm>
              <a:off x="8892538" y="1486163"/>
              <a:ext cx="642600" cy="31680"/>
            </p14:xfrm>
          </p:contentPart>
        </mc:Choice>
        <mc:Fallback>
          <p:pic>
            <p:nvPicPr>
              <p:cNvPr id="8" name="Inkt 7">
                <a:extLst>
                  <a:ext uri="{FF2B5EF4-FFF2-40B4-BE49-F238E27FC236}">
                    <a16:creationId xmlns:a16="http://schemas.microsoft.com/office/drawing/2014/main" id="{E25BCB28-4EAB-C8D4-305A-C5F47D58A38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38898" y="1378523"/>
                <a:ext cx="750240" cy="247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Inkt 8">
                <a:extLst>
                  <a:ext uri="{FF2B5EF4-FFF2-40B4-BE49-F238E27FC236}">
                    <a16:creationId xmlns:a16="http://schemas.microsoft.com/office/drawing/2014/main" id="{2962A266-D17D-41A3-AE56-BF9311799D15}"/>
                  </a:ext>
                </a:extLst>
              </p14:cNvPr>
              <p14:cNvContentPartPr/>
              <p14:nvPr/>
            </p14:nvContentPartPr>
            <p14:xfrm>
              <a:off x="8872378" y="2952083"/>
              <a:ext cx="708480" cy="70920"/>
            </p14:xfrm>
          </p:contentPart>
        </mc:Choice>
        <mc:Fallback>
          <p:pic>
            <p:nvPicPr>
              <p:cNvPr id="9" name="Inkt 8">
                <a:extLst>
                  <a:ext uri="{FF2B5EF4-FFF2-40B4-BE49-F238E27FC236}">
                    <a16:creationId xmlns:a16="http://schemas.microsoft.com/office/drawing/2014/main" id="{2962A266-D17D-41A3-AE56-BF9311799D1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818738" y="2844443"/>
                <a:ext cx="816120" cy="28656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Ovaal 9">
            <a:extLst>
              <a:ext uri="{FF2B5EF4-FFF2-40B4-BE49-F238E27FC236}">
                <a16:creationId xmlns:a16="http://schemas.microsoft.com/office/drawing/2014/main" id="{5CA2F062-70D9-2B92-41C5-29A0A6C4677E}"/>
              </a:ext>
            </a:extLst>
          </p:cNvPr>
          <p:cNvSpPr/>
          <p:nvPr/>
        </p:nvSpPr>
        <p:spPr>
          <a:xfrm>
            <a:off x="7164475" y="4340888"/>
            <a:ext cx="1707903" cy="422031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789AC0B8-F723-D6C6-21E8-9B70F615967A}"/>
              </a:ext>
            </a:extLst>
          </p:cNvPr>
          <p:cNvSpPr/>
          <p:nvPr/>
        </p:nvSpPr>
        <p:spPr>
          <a:xfrm>
            <a:off x="7968027" y="3412967"/>
            <a:ext cx="904351" cy="422031"/>
          </a:xfrm>
          <a:prstGeom prst="ellipse">
            <a:avLst/>
          </a:prstGeom>
          <a:noFill/>
          <a:ln w="317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E11173BE-6982-B385-29B8-0C6B9924D3F3}"/>
              </a:ext>
            </a:extLst>
          </p:cNvPr>
          <p:cNvSpPr txBox="1"/>
          <p:nvPr/>
        </p:nvSpPr>
        <p:spPr>
          <a:xfrm>
            <a:off x="3486778" y="5456255"/>
            <a:ext cx="5757705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nl-BE" b="1" u="sng" dirty="0">
                <a:solidFill>
                  <a:schemeClr val="accent1"/>
                </a:solidFill>
              </a:rPr>
              <a:t>4.855 EUR </a:t>
            </a:r>
            <a:r>
              <a:rPr lang="nl-BE" dirty="0"/>
              <a:t>: oefenhorde, </a:t>
            </a:r>
            <a:r>
              <a:rPr lang="nl-BE" dirty="0" err="1"/>
              <a:t>hoogspringstaander</a:t>
            </a:r>
            <a:r>
              <a:rPr lang="nl-BE" dirty="0"/>
              <a:t>, doelwandzeil, 20 handbal ballen, springtouwen, </a:t>
            </a:r>
            <a:r>
              <a:rPr lang="nl-BE" dirty="0" err="1"/>
              <a:t>kettle</a:t>
            </a:r>
            <a:r>
              <a:rPr lang="nl-BE" dirty="0"/>
              <a:t> </a:t>
            </a:r>
            <a:r>
              <a:rPr lang="nl-BE" dirty="0" err="1"/>
              <a:t>bells</a:t>
            </a:r>
            <a:r>
              <a:rPr lang="nl-BE" dirty="0"/>
              <a:t>, 6 </a:t>
            </a:r>
            <a:r>
              <a:rPr lang="nl-BE" dirty="0" err="1"/>
              <a:t>trainingdoelen</a:t>
            </a:r>
            <a:r>
              <a:rPr lang="nl-BE" dirty="0"/>
              <a:t>, spiegelglas, batterij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BE" dirty="0"/>
          </a:p>
        </p:txBody>
      </p:sp>
      <p:cxnSp>
        <p:nvCxnSpPr>
          <p:cNvPr id="14" name="Rechte verbindingslijn met pijl 13">
            <a:extLst>
              <a:ext uri="{FF2B5EF4-FFF2-40B4-BE49-F238E27FC236}">
                <a16:creationId xmlns:a16="http://schemas.microsoft.com/office/drawing/2014/main" id="{A9400661-F179-8F86-69D1-180A82F0FB84}"/>
              </a:ext>
            </a:extLst>
          </p:cNvPr>
          <p:cNvCxnSpPr>
            <a:cxnSpLocks/>
          </p:cNvCxnSpPr>
          <p:nvPr/>
        </p:nvCxnSpPr>
        <p:spPr>
          <a:xfrm flipH="1">
            <a:off x="4592097" y="4551903"/>
            <a:ext cx="2535535" cy="8113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0697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13E31822-1C7E-006F-768A-9CF9DD88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65619"/>
            <a:ext cx="8567150" cy="675790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nl-BE" sz="2800" dirty="0"/>
              <a:t>Lening Gemeente – prefinanciering investeringen – p.56</a:t>
            </a:r>
            <a:endParaRPr lang="nl-BE" sz="2800" u="sng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7C50A10-4AF6-036B-08C0-6F91D90483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88" y="1029572"/>
            <a:ext cx="5760720" cy="5441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2320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86637"/>
          </a:xfrm>
          <a:ln w="19050">
            <a:solidFill>
              <a:schemeClr val="accent2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Transacties met buitengewone invloed</a:t>
            </a:r>
            <a:br>
              <a:rPr lang="nl-BE" dirty="0"/>
            </a:b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13163"/>
            <a:ext cx="9100511" cy="51850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De evolutie van de prijssubsidies: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factor 10 t.e.m. september 2022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factor 16 in oktober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Factor 3 in november en december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De leningsovereenkomst transactiekredieten investeringsenveloppe 2022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Bezwaar onroerende voorheffing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dirty="0">
                <a:solidFill>
                  <a:schemeClr val="tx2"/>
                </a:solidFill>
              </a:rPr>
              <a:t>Winstuitkering aan de gemeente</a:t>
            </a:r>
          </a:p>
        </p:txBody>
      </p:sp>
    </p:spTree>
    <p:extLst>
      <p:ext uri="{BB962C8B-B14F-4D97-AF65-F5344CB8AC3E}">
        <p14:creationId xmlns:p14="http://schemas.microsoft.com/office/powerpoint/2010/main" val="1219179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6347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Financiële risico’s</a:t>
            </a:r>
            <a:br>
              <a:rPr lang="nl-BE" dirty="0"/>
            </a:b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13163"/>
            <a:ext cx="9100511" cy="51850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nl-NL" u="sng" dirty="0">
                <a:solidFill>
                  <a:schemeClr val="tx2"/>
                </a:solidFill>
              </a:rPr>
              <a:t>Kostprijs nutsvoorzieningen </a:t>
            </a:r>
            <a:r>
              <a:rPr lang="nl-NL" dirty="0">
                <a:solidFill>
                  <a:schemeClr val="tx2"/>
                </a:solidFill>
              </a:rPr>
              <a:t>: algemeen wordt aangenomen dat de prijzen voor gas en elektriciteit langzaam zullen dalen, maar geopolitieke spanningen en aanhoudend oorlog Rusland-Oekraïne ? Huidig meerjarenplan voorziet reeds hoge budgetten. Verder op te volgen.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u="sng" dirty="0">
                <a:solidFill>
                  <a:schemeClr val="tx2"/>
                </a:solidFill>
              </a:rPr>
              <a:t>Bezettingsgraad</a:t>
            </a:r>
            <a:r>
              <a:rPr lang="nl-NL" dirty="0">
                <a:solidFill>
                  <a:schemeClr val="tx2"/>
                </a:solidFill>
              </a:rPr>
              <a:t> blijft aandachtspunt </a:t>
            </a:r>
            <a:r>
              <a:rPr lang="nl-NL" dirty="0" err="1">
                <a:solidFill>
                  <a:schemeClr val="tx2"/>
                </a:solidFill>
              </a:rPr>
              <a:t>i.f.v</a:t>
            </a:r>
            <a:r>
              <a:rPr lang="nl-NL" dirty="0">
                <a:solidFill>
                  <a:schemeClr val="tx2"/>
                </a:solidFill>
              </a:rPr>
              <a:t>. optimaal benutten van infrastructuur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u="sng" dirty="0">
                <a:solidFill>
                  <a:schemeClr val="tx2"/>
                </a:solidFill>
              </a:rPr>
              <a:t>Inflatie</a:t>
            </a:r>
            <a:r>
              <a:rPr lang="nl-NL" dirty="0">
                <a:solidFill>
                  <a:schemeClr val="tx2"/>
                </a:solidFill>
              </a:rPr>
              <a:t> : bepaalde onzekerheid over de evolutie van de indexcijfers, maar wel vermoedelijk dalend. Op te volgen.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u="sng" dirty="0">
                <a:solidFill>
                  <a:schemeClr val="tx2"/>
                </a:solidFill>
              </a:rPr>
              <a:t>Fiscaliteit</a:t>
            </a:r>
            <a:r>
              <a:rPr lang="nl-NL" dirty="0">
                <a:solidFill>
                  <a:schemeClr val="tx2"/>
                </a:solidFill>
              </a:rPr>
              <a:t> : indien systematisch verliezen geboekt worden, is er een risico </a:t>
            </a:r>
            <a:r>
              <a:rPr lang="nl-NL" dirty="0" err="1">
                <a:solidFill>
                  <a:schemeClr val="tx2"/>
                </a:solidFill>
              </a:rPr>
              <a:t>mbt</a:t>
            </a:r>
            <a:r>
              <a:rPr lang="nl-NL" dirty="0">
                <a:solidFill>
                  <a:schemeClr val="tx2"/>
                </a:solidFill>
              </a:rPr>
              <a:t> de fiscus (btw). Wordt mee opgevolgd door extern adviseur.</a:t>
            </a:r>
          </a:p>
          <a:p>
            <a:pPr>
              <a:buFont typeface="Wingdings" panose="05000000000000000000" pitchFamily="2" charset="2"/>
              <a:buChar char="q"/>
            </a:pPr>
            <a:endParaRPr lang="nl-NL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nl-NL" u="sng" dirty="0">
                <a:solidFill>
                  <a:schemeClr val="tx2"/>
                </a:solidFill>
              </a:rPr>
              <a:t>Liquide middelen </a:t>
            </a:r>
            <a:r>
              <a:rPr lang="nl-NL" dirty="0">
                <a:solidFill>
                  <a:schemeClr val="tx2"/>
                </a:solidFill>
              </a:rPr>
              <a:t>: op te volgen en eventueel bij te sturen via de prijssubsidies </a:t>
            </a:r>
            <a:endParaRPr lang="nl-B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9316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26347"/>
          </a:xfrm>
          <a:ln w="190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nl-BE" dirty="0"/>
              <a:t>Einde presentatie</a:t>
            </a:r>
            <a:br>
              <a:rPr lang="nl-BE" dirty="0"/>
            </a:br>
            <a:endParaRPr lang="nl-BE" sz="3200" u="sng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77334" y="1413163"/>
            <a:ext cx="9100511" cy="518506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nl-BE" dirty="0">
                <a:solidFill>
                  <a:schemeClr val="tx2"/>
                </a:solidFill>
              </a:rPr>
              <a:t>Vragen ? Voldoende duidelijk ?</a:t>
            </a:r>
          </a:p>
          <a:p>
            <a:pPr>
              <a:buFont typeface="Wingdings" panose="05000000000000000000" pitchFamily="2" charset="2"/>
              <a:buChar char="q"/>
            </a:pPr>
            <a:endParaRPr lang="nl-BE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nl-BE" dirty="0">
              <a:solidFill>
                <a:schemeClr val="tx2"/>
              </a:solidFill>
            </a:endParaRPr>
          </a:p>
        </p:txBody>
      </p:sp>
      <p:pic>
        <p:nvPicPr>
          <p:cNvPr id="5" name="Afbeelding 4" descr="Afbeelding met tekenfilm&#10;&#10;Automatisch gegenereerde beschrijving">
            <a:extLst>
              <a:ext uri="{FF2B5EF4-FFF2-40B4-BE49-F238E27FC236}">
                <a16:creationId xmlns:a16="http://schemas.microsoft.com/office/drawing/2014/main" id="{4E8F7A9D-11B8-A568-FABC-A24D54F0B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267" y="2520547"/>
            <a:ext cx="2863780" cy="2602460"/>
          </a:xfrm>
          <a:prstGeom prst="rect">
            <a:avLst/>
          </a:prstGeom>
          <a:effectLst>
            <a:softEdge rad="863600"/>
          </a:effectLst>
        </p:spPr>
      </p:pic>
      <p:pic>
        <p:nvPicPr>
          <p:cNvPr id="7" name="Afbeelding 6" descr="Afbeelding met schermopname, tekst, diagram, ontwerp&#10;&#10;Automatisch gegenereerde beschrijving">
            <a:extLst>
              <a:ext uri="{FF2B5EF4-FFF2-40B4-BE49-F238E27FC236}">
                <a16:creationId xmlns:a16="http://schemas.microsoft.com/office/drawing/2014/main" id="{B74086D1-978D-3DAE-6178-91C8F1C24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497" y="2797761"/>
            <a:ext cx="3064747" cy="2467575"/>
          </a:xfrm>
          <a:prstGeom prst="rect">
            <a:avLst/>
          </a:prstGeom>
          <a:effectLst>
            <a:softEdge rad="368300"/>
          </a:effec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7AD158A3-741A-82ED-54CC-7776A2AC22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05810" y="5338691"/>
            <a:ext cx="2790190" cy="11861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10799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eel">
    <a:dk1>
      <a:sysClr val="windowText" lastClr="000000"/>
    </a:dk1>
    <a:lt1>
      <a:sysClr val="window" lastClr="FFFFFF"/>
    </a:lt1>
    <a:dk2>
      <a:srgbClr val="39302A"/>
    </a:dk2>
    <a:lt2>
      <a:srgbClr val="E5DEDB"/>
    </a:lt2>
    <a:accent1>
      <a:srgbClr val="FFCA08"/>
    </a:accent1>
    <a:accent2>
      <a:srgbClr val="F8931D"/>
    </a:accent2>
    <a:accent3>
      <a:srgbClr val="CE8D3E"/>
    </a:accent3>
    <a:accent4>
      <a:srgbClr val="EC7016"/>
    </a:accent4>
    <a:accent5>
      <a:srgbClr val="E64823"/>
    </a:accent5>
    <a:accent6>
      <a:srgbClr val="9C6A6A"/>
    </a:accent6>
    <a:hlink>
      <a:srgbClr val="2998E3"/>
    </a:hlink>
    <a:folHlink>
      <a:srgbClr val="7F723D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4019</TotalTime>
  <Words>939</Words>
  <Application>Microsoft Office PowerPoint</Application>
  <PresentationFormat>Breedbeeld</PresentationFormat>
  <Paragraphs>151</Paragraphs>
  <Slides>22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Facet</vt:lpstr>
      <vt:lpstr>Jaarrekening 2022  RVB AGB Gemeenteraad 25 mei 2023</vt:lpstr>
      <vt:lpstr>Beleidsdoelstellingen binnen het AGB</vt:lpstr>
      <vt:lpstr>Analyse bezettingsgraad sporthal - cijfers</vt:lpstr>
      <vt:lpstr>Analyse bezettingsgraad sporthal - grafieken</vt:lpstr>
      <vt:lpstr>Analyse bezettingsgraad sporthal - grafieken</vt:lpstr>
      <vt:lpstr>Staat van het financieel evenwicht – budgettair (J2)</vt:lpstr>
      <vt:lpstr>Staat van het financieel evenwicht - budgettair</vt:lpstr>
      <vt:lpstr>Balans actief : 3.478.742 EUR (J4)</vt:lpstr>
      <vt:lpstr>Balans Passief : 3.478.742 EUR (J4)</vt:lpstr>
      <vt:lpstr>Staat van opbrengsten en kosten (J5)</vt:lpstr>
      <vt:lpstr>Evolutie exploitatie-uitgaven</vt:lpstr>
      <vt:lpstr>Evolutie goederen en diensten</vt:lpstr>
      <vt:lpstr>Staat van opbrengsten en kosten</vt:lpstr>
      <vt:lpstr>Evolutie exploitatie-ontvangsten</vt:lpstr>
      <vt:lpstr>Verwerking van het resultaat </vt:lpstr>
      <vt:lpstr>Micromodel NBB – vennootschap zonder kapitaal</vt:lpstr>
      <vt:lpstr>Micromodel NBB – vennootschap zonder kapitaal</vt:lpstr>
      <vt:lpstr>Investeringen 2022 – p.64</vt:lpstr>
      <vt:lpstr>Lening Gemeente – prefinanciering investeringen – p.56</vt:lpstr>
      <vt:lpstr>Transacties met buitengewone invloed </vt:lpstr>
      <vt:lpstr>Financiële risico’s </vt:lpstr>
      <vt:lpstr>Einde presentatie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 2020</dc:title>
  <dc:creator>David Puttevils</dc:creator>
  <cp:lastModifiedBy>Eddy Jacobs</cp:lastModifiedBy>
  <cp:revision>99</cp:revision>
  <cp:lastPrinted>2023-05-25T13:44:43Z</cp:lastPrinted>
  <dcterms:created xsi:type="dcterms:W3CDTF">2017-12-04T07:31:55Z</dcterms:created>
  <dcterms:modified xsi:type="dcterms:W3CDTF">2023-05-25T15:19:52Z</dcterms:modified>
</cp:coreProperties>
</file>